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1" r:id="rId2"/>
    <p:sldId id="270" r:id="rId3"/>
    <p:sldId id="264" r:id="rId4"/>
    <p:sldId id="265" r:id="rId5"/>
    <p:sldId id="267" r:id="rId6"/>
    <p:sldId id="268" r:id="rId7"/>
    <p:sldId id="269" r:id="rId8"/>
    <p:sldId id="272" r:id="rId9"/>
    <p:sldId id="27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43"/>
  </p:normalViewPr>
  <p:slideViewPr>
    <p:cSldViewPr snapToGrid="0">
      <p:cViewPr varScale="1">
        <p:scale>
          <a:sx n="90" d="100"/>
          <a:sy n="90" d="100"/>
        </p:scale>
        <p:origin x="6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FBB8A-7206-D18C-3413-3DFFA52A98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29B4A1-590D-61A2-E33C-C1A05FE7B0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476E8-73B2-BB2C-F1EB-1E3988584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BA132-C107-0F4A-B029-7C7D21B94BFC}" type="datetimeFigureOut">
              <a:rPr lang="en-US" smtClean="0"/>
              <a:t>5/13/26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69602-7BFB-244B-E777-92D29A9D4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B1053-4CB3-DF6E-7121-F76099D15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8DC0-B0AD-834D-8B92-64792BB63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783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07C71-56E7-451E-258B-566A95E92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671B17-B225-9DDA-5DBD-00A7905D94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575002-5ACD-9147-86E5-56ABA7824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BA132-C107-0F4A-B029-7C7D21B94BFC}" type="datetimeFigureOut">
              <a:rPr lang="en-US" smtClean="0"/>
              <a:t>5/13/26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1583BF-FAFF-3A53-86F5-81F48C8D6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6D46B-1FD6-239E-714C-3CB21F37E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8DC0-B0AD-834D-8B92-64792BB63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821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0D5D50-9DBD-259F-0BEE-17ABE44ACA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9535FB-47BD-031E-3BCC-7E6B66A825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98C8F-BB42-0D73-233C-F9CC0881C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BA132-C107-0F4A-B029-7C7D21B94BFC}" type="datetimeFigureOut">
              <a:rPr lang="en-US" smtClean="0"/>
              <a:t>5/13/26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3293B-70C2-2D44-B867-8F5E9A4AF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C20AC-73A7-1DF1-ACB8-050F9697B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8DC0-B0AD-834D-8B92-64792BB63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612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DF17A-C987-7CE9-298B-482A9A4FD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F67E9-D21B-6BD9-FD79-4724E4071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62759-FCE3-8E4A-7A72-FF9250437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BA132-C107-0F4A-B029-7C7D21B94BFC}" type="datetimeFigureOut">
              <a:rPr lang="en-US" smtClean="0"/>
              <a:t>5/13/26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6AC36F-73CA-04A3-74BC-83E5245A1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D40F58-34B4-DC74-ADDA-D507EA96C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8DC0-B0AD-834D-8B92-64792BB63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886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5981E-EFF4-2CAA-AA6D-785AA5A02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FA7565-D68A-A641-BB49-D1C90ACB0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D9436-6B6C-F981-3879-4BB25934F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BA132-C107-0F4A-B029-7C7D21B94BFC}" type="datetimeFigureOut">
              <a:rPr lang="en-US" smtClean="0"/>
              <a:t>5/13/26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D99FA-5B67-1723-3717-B6A79F297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3B6F5-8C2B-CFB4-164D-D5216FFF8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8DC0-B0AD-834D-8B92-64792BB63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228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59687-5670-644F-14C0-099734A3D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822FE-DF26-9DE0-AEB0-C3A2143766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B26078-8EF1-3786-62DD-4874841D77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70461F-D444-32E4-632E-3DBEE3BF0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BA132-C107-0F4A-B029-7C7D21B94BFC}" type="datetimeFigureOut">
              <a:rPr lang="en-US" smtClean="0"/>
              <a:t>5/13/26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6F86A-F87B-BA35-20EA-B47AAE48D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903ABB-09BB-5FB5-608A-23DF64BE3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8DC0-B0AD-834D-8B92-64792BB63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171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CC950-F619-AC7A-F77D-7356A7C12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DB0906-1CFB-4F4D-3612-53F72EA62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8DD2A8-4EDE-E556-2630-4762D60DAA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D2D33E-B4FE-A75B-9E23-43F821C321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DAC473-E04B-1153-6224-DDA2FEDEFE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47C55B-266A-25F3-284C-800836295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BA132-C107-0F4A-B029-7C7D21B94BFC}" type="datetimeFigureOut">
              <a:rPr lang="en-US" smtClean="0"/>
              <a:t>5/13/26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69E1B1-2B1F-237F-DB88-850689766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AC702B-58C9-DDA7-66A2-DCD2E46E9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8DC0-B0AD-834D-8B92-64792BB63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28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AE14F-BD28-0E2B-22D3-6F1F4250B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B13027-2F3C-3CF2-EAA4-F333390AF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BA132-C107-0F4A-B029-7C7D21B94BFC}" type="datetimeFigureOut">
              <a:rPr lang="en-US" smtClean="0"/>
              <a:t>5/13/26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FF8554-5B5A-03F1-B984-8A13298B6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1B6A89-B0AF-D478-BC46-966CEA446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8DC0-B0AD-834D-8B92-64792BB63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039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3DD974-0B84-F8C8-8E10-41ED38605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BA132-C107-0F4A-B029-7C7D21B94BFC}" type="datetimeFigureOut">
              <a:rPr lang="en-US" smtClean="0"/>
              <a:t>5/13/26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77E126-8C2F-8F71-EEF7-354D4BDC2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38C944-36D2-B354-DCD6-6897BB60D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8DC0-B0AD-834D-8B92-64792BB63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AB3A8-51A8-B468-59BD-E2E931C19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697BD-8361-1498-ACC5-B5553B082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B67C39-1BB0-939D-07BF-ABCE65C17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B08085-5B30-F2FC-B74B-3C93E0856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BA132-C107-0F4A-B029-7C7D21B94BFC}" type="datetimeFigureOut">
              <a:rPr lang="en-US" smtClean="0"/>
              <a:t>5/13/26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1AB65C-1B8D-1534-81F0-5A7B47BA0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210292-02EF-9B68-FF73-521E05BE9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8DC0-B0AD-834D-8B92-64792BB63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534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E0589-A158-5B5A-4E8F-CD3BF6423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7842D3-5770-E0AF-AF81-19FC5A8ADA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288C7E-B855-8E6F-64CF-1B84D1278B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B843C2-F3C4-042B-4E29-1E600AE79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BA132-C107-0F4A-B029-7C7D21B94BFC}" type="datetimeFigureOut">
              <a:rPr lang="en-US" smtClean="0"/>
              <a:t>5/13/26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8A196C-873B-0CE2-C8E6-9EB277AB0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E86A9D-6D69-36D3-70B3-1C57AC4DD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8DC0-B0AD-834D-8B92-64792BB63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03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277950-612C-89E2-65BD-29C9F5164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BAAAA7-D812-DF62-E4A6-858F6E171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33BD0-D303-B21D-FF87-8261B6779D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2BA132-C107-0F4A-B029-7C7D21B94BFC}" type="datetimeFigureOut">
              <a:rPr lang="en-US" smtClean="0"/>
              <a:t>5/13/26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AC8DF4-6B45-B3EA-7A3F-D3EEC7CDB9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E91333-75F9-017E-C4F7-D913C833BD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B48DC0-B0AD-834D-8B92-64792BB63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286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16737-ECD3-3825-DADD-A77F6FCC9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8722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Team Racing – Statistical Improvement</a:t>
            </a:r>
            <a:br>
              <a:rPr lang="en-US" dirty="0"/>
            </a:br>
            <a:r>
              <a:rPr lang="en-US" sz="2700" dirty="0"/>
              <a:t>Summer Project for Scheduling and Competition Committees</a:t>
            </a:r>
          </a:p>
        </p:txBody>
      </p:sp>
    </p:spTree>
    <p:extLst>
      <p:ext uri="{BB962C8B-B14F-4D97-AF65-F5344CB8AC3E}">
        <p14:creationId xmlns:p14="http://schemas.microsoft.com/office/powerpoint/2010/main" val="3730831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BF67F-D1AC-8802-E5FB-9898B8C64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61B1E-94EC-C48D-ABED-3FDD1BB64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8540"/>
            <a:ext cx="10515600" cy="6287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/>
              <a:t>2026 Annual Meeting Executive Director Report – Statistical Improvement</a:t>
            </a:r>
            <a:br>
              <a:rPr lang="en-US" sz="2800" dirty="0"/>
            </a:br>
            <a:r>
              <a:rPr lang="en-US" sz="2000" b="1" u="sng" dirty="0"/>
              <a:t>Standardization of Team Racing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5FE8AC-04C6-11CC-9F28-F4F7AA80753F}"/>
              </a:ext>
            </a:extLst>
          </p:cNvPr>
          <p:cNvSpPr txBox="1"/>
          <p:nvPr/>
        </p:nvSpPr>
        <p:spPr>
          <a:xfrm>
            <a:off x="838200" y="1130259"/>
            <a:ext cx="10945483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en-US" sz="2000" b="1" dirty="0"/>
              <a:t>Team Racing – Issues from 2025 Annual Meeting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/>
              <a:t>Can we improve the data for Open Team Racing Selection? - Yes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/>
              <a:t>Do we have enough berths and weekends? - Yes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/>
              <a:t>What do the Selectors see? – Almost 1500 Open CR and R races for consideration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/>
              <a:t>Does it increase Travel Costs? - Not unless team desires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/>
              <a:t>Does it take into account Conference Team Race participation - Yes</a:t>
            </a:r>
          </a:p>
          <a:p>
            <a:pPr marL="914400" lvl="1" indent="-457200">
              <a:buFont typeface="+mj-lt"/>
              <a:buAutoNum type="alphaLcParenR"/>
            </a:pPr>
            <a:endParaRPr lang="en-US" sz="2000" b="1" dirty="0"/>
          </a:p>
          <a:p>
            <a:r>
              <a:rPr lang="en-US" sz="2000" b="1" dirty="0"/>
              <a:t>2) First Remove Barriers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Perception that travel is required – see data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Perception of insufficient Regional (R) and Cross Regional Berth (CR) – see data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Perception that northern schools do not compete before weekend 6 or 7 – see data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Perception that Statistics similar to CSR are not available – see data</a:t>
            </a:r>
          </a:p>
          <a:p>
            <a:pPr lvl="1"/>
            <a:endParaRPr lang="en-US" sz="2000" b="1" dirty="0"/>
          </a:p>
          <a:p>
            <a:r>
              <a:rPr lang="en-US" sz="2000" b="1" dirty="0"/>
              <a:t>3) Berth Allocation 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/>
              <a:t>Allocation of ~145 CR/R berths over 6 weekends (weekend 3-8) – see data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/>
              <a:t>Open Conference Championships complete on weekend 9 – see data</a:t>
            </a:r>
          </a:p>
          <a:p>
            <a:endParaRPr lang="en-US" sz="20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40BBCA-B7C4-42BA-F2BB-9723F86C449D}"/>
              </a:ext>
            </a:extLst>
          </p:cNvPr>
          <p:cNvSpPr txBox="1"/>
          <p:nvPr/>
        </p:nvSpPr>
        <p:spPr>
          <a:xfrm>
            <a:off x="1850616" y="6069786"/>
            <a:ext cx="8490768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Function of the Organizing Authority and within our current Rules</a:t>
            </a:r>
          </a:p>
        </p:txBody>
      </p:sp>
    </p:spTree>
    <p:extLst>
      <p:ext uri="{BB962C8B-B14F-4D97-AF65-F5344CB8AC3E}">
        <p14:creationId xmlns:p14="http://schemas.microsoft.com/office/powerpoint/2010/main" val="4034967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2BFA7-35A8-E2F7-8317-CFCF31203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42D74-41AA-6CE9-F340-2354FB3B4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8540"/>
            <a:ext cx="10515600" cy="6287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/>
              <a:t>2026 Annual Meeting Executive Director Report – Statistical Improvement</a:t>
            </a:r>
            <a:endParaRPr lang="en-US" sz="2000" b="1" u="sng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1E08B3-BD49-54C2-631F-70232A4FB8BF}"/>
              </a:ext>
            </a:extLst>
          </p:cNvPr>
          <p:cNvSpPr txBox="1"/>
          <p:nvPr/>
        </p:nvSpPr>
        <p:spPr>
          <a:xfrm>
            <a:off x="2627087" y="681032"/>
            <a:ext cx="692331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Data</a:t>
            </a:r>
            <a:endParaRPr lang="en-US" sz="1400" b="1" dirty="0"/>
          </a:p>
          <a:p>
            <a:r>
              <a:rPr lang="en-US" sz="1400" dirty="0"/>
              <a:t>NEISA (and some MCSA) racing early in season ~ 450 Races by end of weekend 7</a:t>
            </a:r>
          </a:p>
          <a:p>
            <a:r>
              <a:rPr lang="en-US" sz="1400" dirty="0"/>
              <a:t>Available CR and R Berths ~ over 140 berths weekends 3-8</a:t>
            </a:r>
          </a:p>
          <a:p>
            <a:r>
              <a:rPr lang="en-US" sz="1400" dirty="0"/>
              <a:t>Conference participation varies – vary berths to normalized participation</a:t>
            </a:r>
          </a:p>
          <a:p>
            <a:endParaRPr lang="en-US" sz="16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10D44A-6CF5-2AFD-F390-6BD098BFCFB3}"/>
              </a:ext>
            </a:extLst>
          </p:cNvPr>
          <p:cNvSpPr txBox="1"/>
          <p:nvPr/>
        </p:nvSpPr>
        <p:spPr>
          <a:xfrm>
            <a:off x="834884" y="6270128"/>
            <a:ext cx="10257183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All Team Racing Standings Essentially Decided by end of Weekend 9 with Conf Championships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0833A76-E7DE-F17B-4CC0-5E84247FC10B}"/>
              </a:ext>
            </a:extLst>
          </p:cNvPr>
          <p:cNvGraphicFramePr>
            <a:graphicFrameLocks noGrp="1"/>
          </p:cNvGraphicFramePr>
          <p:nvPr/>
        </p:nvGraphicFramePr>
        <p:xfrm>
          <a:off x="954157" y="1719605"/>
          <a:ext cx="9992137" cy="4351347"/>
        </p:xfrm>
        <a:graphic>
          <a:graphicData uri="http://schemas.openxmlformats.org/drawingml/2006/table">
            <a:tbl>
              <a:tblPr/>
              <a:tblGrid>
                <a:gridCol w="1098325">
                  <a:extLst>
                    <a:ext uri="{9D8B030D-6E8A-4147-A177-3AD203B41FA5}">
                      <a16:colId xmlns:a16="http://schemas.microsoft.com/office/drawing/2014/main" val="2221174931"/>
                    </a:ext>
                  </a:extLst>
                </a:gridCol>
                <a:gridCol w="972802">
                  <a:extLst>
                    <a:ext uri="{9D8B030D-6E8A-4147-A177-3AD203B41FA5}">
                      <a16:colId xmlns:a16="http://schemas.microsoft.com/office/drawing/2014/main" val="2442585209"/>
                    </a:ext>
                  </a:extLst>
                </a:gridCol>
                <a:gridCol w="669456">
                  <a:extLst>
                    <a:ext uri="{9D8B030D-6E8A-4147-A177-3AD203B41FA5}">
                      <a16:colId xmlns:a16="http://schemas.microsoft.com/office/drawing/2014/main" val="3574411638"/>
                    </a:ext>
                  </a:extLst>
                </a:gridCol>
                <a:gridCol w="606694">
                  <a:extLst>
                    <a:ext uri="{9D8B030D-6E8A-4147-A177-3AD203B41FA5}">
                      <a16:colId xmlns:a16="http://schemas.microsoft.com/office/drawing/2014/main" val="3239383918"/>
                    </a:ext>
                  </a:extLst>
                </a:gridCol>
                <a:gridCol w="682530">
                  <a:extLst>
                    <a:ext uri="{9D8B030D-6E8A-4147-A177-3AD203B41FA5}">
                      <a16:colId xmlns:a16="http://schemas.microsoft.com/office/drawing/2014/main" val="1895093559"/>
                    </a:ext>
                  </a:extLst>
                </a:gridCol>
                <a:gridCol w="682530">
                  <a:extLst>
                    <a:ext uri="{9D8B030D-6E8A-4147-A177-3AD203B41FA5}">
                      <a16:colId xmlns:a16="http://schemas.microsoft.com/office/drawing/2014/main" val="2682443333"/>
                    </a:ext>
                  </a:extLst>
                </a:gridCol>
                <a:gridCol w="682530">
                  <a:extLst>
                    <a:ext uri="{9D8B030D-6E8A-4147-A177-3AD203B41FA5}">
                      <a16:colId xmlns:a16="http://schemas.microsoft.com/office/drawing/2014/main" val="3003261572"/>
                    </a:ext>
                  </a:extLst>
                </a:gridCol>
                <a:gridCol w="682530">
                  <a:extLst>
                    <a:ext uri="{9D8B030D-6E8A-4147-A177-3AD203B41FA5}">
                      <a16:colId xmlns:a16="http://schemas.microsoft.com/office/drawing/2014/main" val="2453050328"/>
                    </a:ext>
                  </a:extLst>
                </a:gridCol>
                <a:gridCol w="682530">
                  <a:extLst>
                    <a:ext uri="{9D8B030D-6E8A-4147-A177-3AD203B41FA5}">
                      <a16:colId xmlns:a16="http://schemas.microsoft.com/office/drawing/2014/main" val="3969434103"/>
                    </a:ext>
                  </a:extLst>
                </a:gridCol>
                <a:gridCol w="682530">
                  <a:extLst>
                    <a:ext uri="{9D8B030D-6E8A-4147-A177-3AD203B41FA5}">
                      <a16:colId xmlns:a16="http://schemas.microsoft.com/office/drawing/2014/main" val="1765848575"/>
                    </a:ext>
                  </a:extLst>
                </a:gridCol>
                <a:gridCol w="682530">
                  <a:extLst>
                    <a:ext uri="{9D8B030D-6E8A-4147-A177-3AD203B41FA5}">
                      <a16:colId xmlns:a16="http://schemas.microsoft.com/office/drawing/2014/main" val="3935109742"/>
                    </a:ext>
                  </a:extLst>
                </a:gridCol>
                <a:gridCol w="619768">
                  <a:extLst>
                    <a:ext uri="{9D8B030D-6E8A-4147-A177-3AD203B41FA5}">
                      <a16:colId xmlns:a16="http://schemas.microsoft.com/office/drawing/2014/main" val="3743626123"/>
                    </a:ext>
                  </a:extLst>
                </a:gridCol>
                <a:gridCol w="682530">
                  <a:extLst>
                    <a:ext uri="{9D8B030D-6E8A-4147-A177-3AD203B41FA5}">
                      <a16:colId xmlns:a16="http://schemas.microsoft.com/office/drawing/2014/main" val="2513419225"/>
                    </a:ext>
                  </a:extLst>
                </a:gridCol>
                <a:gridCol w="564852">
                  <a:extLst>
                    <a:ext uri="{9D8B030D-6E8A-4147-A177-3AD203B41FA5}">
                      <a16:colId xmlns:a16="http://schemas.microsoft.com/office/drawing/2014/main" val="4044564136"/>
                    </a:ext>
                  </a:extLst>
                </a:gridCol>
              </a:tblGrid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MAISA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MAISA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MCSA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MCSA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NEISA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NEISA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PCCSC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PCCSC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SAISA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SAISA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SEISA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SEISA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161745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Berths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Races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Berths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Races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Berths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Races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Berths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Races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Berths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Races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Berths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Races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002200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31-Jan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Pre week 1 F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839755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14-Feb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 2 F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836740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21-Feb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 3 F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678802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 3 CR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200987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28-Feb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 4 F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112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824852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 4 CR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51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71893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7-Mar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 5 F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82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34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31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599401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 5 R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88343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 5 CR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87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53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04824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14-Mar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 6 F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36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42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66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347139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 6 CR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162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43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71898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21-Mar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 7 F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697749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 7 R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63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123162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 7 CR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748545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28-Mar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 8 F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77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55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8769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 8 CR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339294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4-Apr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 9 F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56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79274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 9 CC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63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993510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11-Apr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 10 F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918681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Thompson wkend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 10 CR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661324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 10 CC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85248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781552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HOSTED BERTHS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end week 8 F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69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415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107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096884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end week 8 R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63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406344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end week 8 CR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54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359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331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104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34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7027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5437013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end week 10 F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144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54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509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206995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end week 10 R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63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936972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end week 10 CR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54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359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56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451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104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81873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end week 10 CC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56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63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076479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BERTHS/RACES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85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622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148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122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1060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226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245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84</a:t>
                      </a:r>
                    </a:p>
                  </a:txBody>
                  <a:tcPr marL="6181" marR="6181" marT="61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262679"/>
                  </a:ext>
                </a:extLst>
              </a:tr>
            </a:tbl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B1046155-A392-2F5A-32F0-0ED2A7559C4C}"/>
              </a:ext>
            </a:extLst>
          </p:cNvPr>
          <p:cNvSpPr/>
          <p:nvPr/>
        </p:nvSpPr>
        <p:spPr>
          <a:xfrm>
            <a:off x="6612834" y="5923721"/>
            <a:ext cx="596348" cy="23893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9CB1833-A567-446B-37BC-351239052222}"/>
              </a:ext>
            </a:extLst>
          </p:cNvPr>
          <p:cNvSpPr/>
          <p:nvPr/>
        </p:nvSpPr>
        <p:spPr>
          <a:xfrm>
            <a:off x="3955772" y="5923721"/>
            <a:ext cx="596349" cy="25470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7DDF971-7BE6-9171-6284-0FDA70B1F70B}"/>
              </a:ext>
            </a:extLst>
          </p:cNvPr>
          <p:cNvSpPr/>
          <p:nvPr/>
        </p:nvSpPr>
        <p:spPr>
          <a:xfrm>
            <a:off x="8030820" y="5923722"/>
            <a:ext cx="596348" cy="25324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E2BAB9C-C266-97F6-5B75-640CF2107D4B}"/>
              </a:ext>
            </a:extLst>
          </p:cNvPr>
          <p:cNvSpPr/>
          <p:nvPr/>
        </p:nvSpPr>
        <p:spPr>
          <a:xfrm>
            <a:off x="9269894" y="5923722"/>
            <a:ext cx="682487" cy="25324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383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A0715-FEAC-D79E-F670-DFA0D59A0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E4EA1-DAD0-B306-B880-27EB0CA19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8540"/>
            <a:ext cx="10515600" cy="6287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/>
              <a:t>2026 Annual Meeting Executive Director Report - Statistical Improvement</a:t>
            </a:r>
            <a:br>
              <a:rPr lang="en-US" sz="2800" dirty="0"/>
            </a:br>
            <a:endParaRPr lang="en-US" sz="2000" b="1" u="sng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CF6B37-00C4-92D8-6364-04EA7F492757}"/>
              </a:ext>
            </a:extLst>
          </p:cNvPr>
          <p:cNvSpPr txBox="1"/>
          <p:nvPr/>
        </p:nvSpPr>
        <p:spPr>
          <a:xfrm>
            <a:off x="2989193" y="681032"/>
            <a:ext cx="62136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Data</a:t>
            </a:r>
            <a:endParaRPr lang="en-US" sz="1400" b="1" dirty="0"/>
          </a:p>
          <a:p>
            <a:r>
              <a:rPr lang="en-US" sz="1400" dirty="0"/>
              <a:t>Available CR and R Berths ~ over 140 berths weekends 3-8</a:t>
            </a:r>
          </a:p>
          <a:p>
            <a:r>
              <a:rPr lang="en-US" sz="1400" dirty="0"/>
              <a:t>Conference participation varies – vary berths to normalized participation</a:t>
            </a:r>
          </a:p>
          <a:p>
            <a:endParaRPr lang="en-US" sz="16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3E92D0-4900-E633-245C-65D73DEAC836}"/>
              </a:ext>
            </a:extLst>
          </p:cNvPr>
          <p:cNvSpPr txBox="1"/>
          <p:nvPr/>
        </p:nvSpPr>
        <p:spPr>
          <a:xfrm>
            <a:off x="715614" y="4216041"/>
            <a:ext cx="10515599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Using CR/R/CC for Selection has over 1400 races to compare teams and ~1000 development races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F78D261-D8C6-124A-461C-39E1C68318AC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1615007"/>
          <a:ext cx="10515599" cy="2450823"/>
        </p:xfrm>
        <a:graphic>
          <a:graphicData uri="http://schemas.openxmlformats.org/drawingml/2006/table">
            <a:tbl>
              <a:tblPr/>
              <a:tblGrid>
                <a:gridCol w="1155863">
                  <a:extLst>
                    <a:ext uri="{9D8B030D-6E8A-4147-A177-3AD203B41FA5}">
                      <a16:colId xmlns:a16="http://schemas.microsoft.com/office/drawing/2014/main" val="1821220777"/>
                    </a:ext>
                  </a:extLst>
                </a:gridCol>
                <a:gridCol w="1023764">
                  <a:extLst>
                    <a:ext uri="{9D8B030D-6E8A-4147-A177-3AD203B41FA5}">
                      <a16:colId xmlns:a16="http://schemas.microsoft.com/office/drawing/2014/main" val="3447986678"/>
                    </a:ext>
                  </a:extLst>
                </a:gridCol>
                <a:gridCol w="704526">
                  <a:extLst>
                    <a:ext uri="{9D8B030D-6E8A-4147-A177-3AD203B41FA5}">
                      <a16:colId xmlns:a16="http://schemas.microsoft.com/office/drawing/2014/main" val="3740701631"/>
                    </a:ext>
                  </a:extLst>
                </a:gridCol>
                <a:gridCol w="638477">
                  <a:extLst>
                    <a:ext uri="{9D8B030D-6E8A-4147-A177-3AD203B41FA5}">
                      <a16:colId xmlns:a16="http://schemas.microsoft.com/office/drawing/2014/main" val="768004129"/>
                    </a:ext>
                  </a:extLst>
                </a:gridCol>
                <a:gridCol w="718286">
                  <a:extLst>
                    <a:ext uri="{9D8B030D-6E8A-4147-A177-3AD203B41FA5}">
                      <a16:colId xmlns:a16="http://schemas.microsoft.com/office/drawing/2014/main" val="1924189427"/>
                    </a:ext>
                  </a:extLst>
                </a:gridCol>
                <a:gridCol w="718286">
                  <a:extLst>
                    <a:ext uri="{9D8B030D-6E8A-4147-A177-3AD203B41FA5}">
                      <a16:colId xmlns:a16="http://schemas.microsoft.com/office/drawing/2014/main" val="3698657948"/>
                    </a:ext>
                  </a:extLst>
                </a:gridCol>
                <a:gridCol w="718286">
                  <a:extLst>
                    <a:ext uri="{9D8B030D-6E8A-4147-A177-3AD203B41FA5}">
                      <a16:colId xmlns:a16="http://schemas.microsoft.com/office/drawing/2014/main" val="2749753279"/>
                    </a:ext>
                  </a:extLst>
                </a:gridCol>
                <a:gridCol w="718286">
                  <a:extLst>
                    <a:ext uri="{9D8B030D-6E8A-4147-A177-3AD203B41FA5}">
                      <a16:colId xmlns:a16="http://schemas.microsoft.com/office/drawing/2014/main" val="3128835911"/>
                    </a:ext>
                  </a:extLst>
                </a:gridCol>
                <a:gridCol w="718286">
                  <a:extLst>
                    <a:ext uri="{9D8B030D-6E8A-4147-A177-3AD203B41FA5}">
                      <a16:colId xmlns:a16="http://schemas.microsoft.com/office/drawing/2014/main" val="3068838788"/>
                    </a:ext>
                  </a:extLst>
                </a:gridCol>
                <a:gridCol w="718286">
                  <a:extLst>
                    <a:ext uri="{9D8B030D-6E8A-4147-A177-3AD203B41FA5}">
                      <a16:colId xmlns:a16="http://schemas.microsoft.com/office/drawing/2014/main" val="4004147820"/>
                    </a:ext>
                  </a:extLst>
                </a:gridCol>
                <a:gridCol w="718286">
                  <a:extLst>
                    <a:ext uri="{9D8B030D-6E8A-4147-A177-3AD203B41FA5}">
                      <a16:colId xmlns:a16="http://schemas.microsoft.com/office/drawing/2014/main" val="1308541905"/>
                    </a:ext>
                  </a:extLst>
                </a:gridCol>
                <a:gridCol w="652237">
                  <a:extLst>
                    <a:ext uri="{9D8B030D-6E8A-4147-A177-3AD203B41FA5}">
                      <a16:colId xmlns:a16="http://schemas.microsoft.com/office/drawing/2014/main" val="330090548"/>
                    </a:ext>
                  </a:extLst>
                </a:gridCol>
                <a:gridCol w="718286">
                  <a:extLst>
                    <a:ext uri="{9D8B030D-6E8A-4147-A177-3AD203B41FA5}">
                      <a16:colId xmlns:a16="http://schemas.microsoft.com/office/drawing/2014/main" val="3334035691"/>
                    </a:ext>
                  </a:extLst>
                </a:gridCol>
                <a:gridCol w="594444">
                  <a:extLst>
                    <a:ext uri="{9D8B030D-6E8A-4147-A177-3AD203B41FA5}">
                      <a16:colId xmlns:a16="http://schemas.microsoft.com/office/drawing/2014/main" val="818188720"/>
                    </a:ext>
                  </a:extLst>
                </a:gridCol>
              </a:tblGrid>
              <a:tr h="37516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MAISA Berths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MAISA races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MCSA Berths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MCSA Races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NEISA Berths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NEISA Races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PCCSC Berths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PCCSC Races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SAISA Berths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SAISA Races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SESIA Berths 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SEISA Races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7489898"/>
                  </a:ext>
                </a:extLst>
              </a:tr>
              <a:tr h="1765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Open to other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 R/CR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64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442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56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451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90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104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42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4958609"/>
                  </a:ext>
                </a:extLst>
              </a:tr>
              <a:tr h="1765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Not open to other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 F/CC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210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148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66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609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136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141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42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2796760"/>
                  </a:ext>
                </a:extLst>
              </a:tr>
              <a:tr h="1765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17432"/>
                  </a:ext>
                </a:extLst>
              </a:tr>
              <a:tr h="1765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TOTALS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  CR/R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158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1109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6966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  F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112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961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3334464"/>
                  </a:ext>
                </a:extLst>
              </a:tr>
              <a:tr h="1765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 CC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46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315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1964141"/>
                  </a:ext>
                </a:extLst>
              </a:tr>
              <a:tr h="32606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#R/CR/CC races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5112114"/>
                  </a:ext>
                </a:extLst>
              </a:tr>
              <a:tr h="1765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Berth(R/CR)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Races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Indv Scores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MAISA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MCSA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NEISA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PCCSC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SAISA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SEISA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4144636"/>
                  </a:ext>
                </a:extLst>
              </a:tr>
              <a:tr h="1765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SELECTION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CR/R/CC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158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1424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2848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478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551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138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167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48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361163"/>
                  </a:ext>
                </a:extLst>
              </a:tr>
              <a:tr h="1765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NON-SELECTION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112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961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1922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144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118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509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88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78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219635"/>
                  </a:ext>
                </a:extLst>
              </a:tr>
              <a:tr h="1765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622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148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1060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226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245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1376064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C0FFA7B-AF74-124B-9305-A822EE132E32}"/>
              </a:ext>
            </a:extLst>
          </p:cNvPr>
          <p:cNvGraphicFramePr>
            <a:graphicFrameLocks noGrp="1"/>
          </p:cNvGraphicFramePr>
          <p:nvPr/>
        </p:nvGraphicFramePr>
        <p:xfrm>
          <a:off x="1907486" y="4708078"/>
          <a:ext cx="8191499" cy="1422400"/>
        </p:xfrm>
        <a:graphic>
          <a:graphicData uri="http://schemas.openxmlformats.org/drawingml/2006/table">
            <a:tbl>
              <a:tblPr/>
              <a:tblGrid>
                <a:gridCol w="1330921">
                  <a:extLst>
                    <a:ext uri="{9D8B030D-6E8A-4147-A177-3AD203B41FA5}">
                      <a16:colId xmlns:a16="http://schemas.microsoft.com/office/drawing/2014/main" val="3396115825"/>
                    </a:ext>
                  </a:extLst>
                </a:gridCol>
                <a:gridCol w="1178815">
                  <a:extLst>
                    <a:ext uri="{9D8B030D-6E8A-4147-A177-3AD203B41FA5}">
                      <a16:colId xmlns:a16="http://schemas.microsoft.com/office/drawing/2014/main" val="1397079973"/>
                    </a:ext>
                  </a:extLst>
                </a:gridCol>
                <a:gridCol w="811228">
                  <a:extLst>
                    <a:ext uri="{9D8B030D-6E8A-4147-A177-3AD203B41FA5}">
                      <a16:colId xmlns:a16="http://schemas.microsoft.com/office/drawing/2014/main" val="3762965817"/>
                    </a:ext>
                  </a:extLst>
                </a:gridCol>
                <a:gridCol w="735175">
                  <a:extLst>
                    <a:ext uri="{9D8B030D-6E8A-4147-A177-3AD203B41FA5}">
                      <a16:colId xmlns:a16="http://schemas.microsoft.com/office/drawing/2014/main" val="3727138774"/>
                    </a:ext>
                  </a:extLst>
                </a:gridCol>
                <a:gridCol w="827072">
                  <a:extLst>
                    <a:ext uri="{9D8B030D-6E8A-4147-A177-3AD203B41FA5}">
                      <a16:colId xmlns:a16="http://schemas.microsoft.com/office/drawing/2014/main" val="1736487506"/>
                    </a:ext>
                  </a:extLst>
                </a:gridCol>
                <a:gridCol w="827072">
                  <a:extLst>
                    <a:ext uri="{9D8B030D-6E8A-4147-A177-3AD203B41FA5}">
                      <a16:colId xmlns:a16="http://schemas.microsoft.com/office/drawing/2014/main" val="1566217808"/>
                    </a:ext>
                  </a:extLst>
                </a:gridCol>
                <a:gridCol w="827072">
                  <a:extLst>
                    <a:ext uri="{9D8B030D-6E8A-4147-A177-3AD203B41FA5}">
                      <a16:colId xmlns:a16="http://schemas.microsoft.com/office/drawing/2014/main" val="3522661232"/>
                    </a:ext>
                  </a:extLst>
                </a:gridCol>
                <a:gridCol w="827072">
                  <a:extLst>
                    <a:ext uri="{9D8B030D-6E8A-4147-A177-3AD203B41FA5}">
                      <a16:colId xmlns:a16="http://schemas.microsoft.com/office/drawing/2014/main" val="3382750761"/>
                    </a:ext>
                  </a:extLst>
                </a:gridCol>
                <a:gridCol w="827072">
                  <a:extLst>
                    <a:ext uri="{9D8B030D-6E8A-4147-A177-3AD203B41FA5}">
                      <a16:colId xmlns:a16="http://schemas.microsoft.com/office/drawing/2014/main" val="3714524836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643458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CR/R OPPORTUNITY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892563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Conf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NEISA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MAISA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PCCSC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SAISA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SEISA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MCSA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 Teams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268696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# teams at CR/R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597299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CR/R by 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31.58%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23.68%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18.42%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15.79%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5.26%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5.26%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Berths CR/R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67106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Berth by 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333021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378530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CDC2D06-C28D-F12B-E587-A7A8A1E00249}"/>
              </a:ext>
            </a:extLst>
          </p:cNvPr>
          <p:cNvSpPr txBox="1"/>
          <p:nvPr/>
        </p:nvSpPr>
        <p:spPr>
          <a:xfrm>
            <a:off x="450575" y="6236993"/>
            <a:ext cx="10999303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Berth allocation starts with number of teams at high participation levels – expands as berths available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FEC558E-F51B-8F44-E8AE-3196D5804D40}"/>
              </a:ext>
            </a:extLst>
          </p:cNvPr>
          <p:cNvSpPr/>
          <p:nvPr/>
        </p:nvSpPr>
        <p:spPr>
          <a:xfrm>
            <a:off x="3916393" y="3463506"/>
            <a:ext cx="552341" cy="297611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977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D50BFF-21A6-DC4C-2BF1-45B8892C04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D59AE-8D6A-290C-2546-431991A32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8540"/>
            <a:ext cx="10515600" cy="6287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/>
              <a:t>2026 Annual Meeting Executive Director Report – Statistical Improvement</a:t>
            </a:r>
            <a:br>
              <a:rPr lang="en-US" sz="2800" dirty="0"/>
            </a:br>
            <a:endParaRPr lang="en-US" sz="2000" b="1" u="sng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9CC69E-5384-2BD8-48D9-E2B1C90378F7}"/>
              </a:ext>
            </a:extLst>
          </p:cNvPr>
          <p:cNvSpPr txBox="1"/>
          <p:nvPr/>
        </p:nvSpPr>
        <p:spPr>
          <a:xfrm>
            <a:off x="2989193" y="681032"/>
            <a:ext cx="62136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Data</a:t>
            </a:r>
            <a:endParaRPr lang="en-US" sz="1400" b="1" dirty="0"/>
          </a:p>
          <a:p>
            <a:r>
              <a:rPr lang="en-US" sz="1400" dirty="0"/>
              <a:t>Available CR and R Berths ~ over 140 berths weekends 3-8</a:t>
            </a:r>
          </a:p>
          <a:p>
            <a:r>
              <a:rPr lang="en-US" sz="1400" dirty="0"/>
              <a:t>Conference participation varies – vary berths to normalized participation</a:t>
            </a:r>
          </a:p>
          <a:p>
            <a:endParaRPr lang="en-US" sz="16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39716B-42C5-F4BB-3DA1-06AAC5F2B3FF}"/>
              </a:ext>
            </a:extLst>
          </p:cNvPr>
          <p:cNvSpPr txBox="1"/>
          <p:nvPr/>
        </p:nvSpPr>
        <p:spPr>
          <a:xfrm>
            <a:off x="760067" y="4526592"/>
            <a:ext cx="10257183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4 more berths needed on weekend 6 to equalize weekends 5-8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7C3C81-5F5B-2AFD-A4B9-B1FFA70B917C}"/>
              </a:ext>
            </a:extLst>
          </p:cNvPr>
          <p:cNvSpPr txBox="1"/>
          <p:nvPr/>
        </p:nvSpPr>
        <p:spPr>
          <a:xfrm>
            <a:off x="450575" y="6236993"/>
            <a:ext cx="10999303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SNETR on Weekend 6 to 12 teams or one additional regatta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600453D-7E0D-6F72-AC73-A7684F13EEC8}"/>
              </a:ext>
            </a:extLst>
          </p:cNvPr>
          <p:cNvGraphicFramePr>
            <a:graphicFrameLocks noGrp="1"/>
          </p:cNvGraphicFramePr>
          <p:nvPr/>
        </p:nvGraphicFramePr>
        <p:xfrm>
          <a:off x="1174750" y="1667131"/>
          <a:ext cx="9842500" cy="2667000"/>
        </p:xfrm>
        <a:graphic>
          <a:graphicData uri="http://schemas.openxmlformats.org/drawingml/2006/table">
            <a:tbl>
              <a:tblPr/>
              <a:tblGrid>
                <a:gridCol w="1330496">
                  <a:extLst>
                    <a:ext uri="{9D8B030D-6E8A-4147-A177-3AD203B41FA5}">
                      <a16:colId xmlns:a16="http://schemas.microsoft.com/office/drawing/2014/main" val="262697004"/>
                    </a:ext>
                  </a:extLst>
                </a:gridCol>
                <a:gridCol w="1178439">
                  <a:extLst>
                    <a:ext uri="{9D8B030D-6E8A-4147-A177-3AD203B41FA5}">
                      <a16:colId xmlns:a16="http://schemas.microsoft.com/office/drawing/2014/main" val="1536089463"/>
                    </a:ext>
                  </a:extLst>
                </a:gridCol>
                <a:gridCol w="810969">
                  <a:extLst>
                    <a:ext uri="{9D8B030D-6E8A-4147-A177-3AD203B41FA5}">
                      <a16:colId xmlns:a16="http://schemas.microsoft.com/office/drawing/2014/main" val="2159144642"/>
                    </a:ext>
                  </a:extLst>
                </a:gridCol>
                <a:gridCol w="734940">
                  <a:extLst>
                    <a:ext uri="{9D8B030D-6E8A-4147-A177-3AD203B41FA5}">
                      <a16:colId xmlns:a16="http://schemas.microsoft.com/office/drawing/2014/main" val="4220485511"/>
                    </a:ext>
                  </a:extLst>
                </a:gridCol>
                <a:gridCol w="826808">
                  <a:extLst>
                    <a:ext uri="{9D8B030D-6E8A-4147-A177-3AD203B41FA5}">
                      <a16:colId xmlns:a16="http://schemas.microsoft.com/office/drawing/2014/main" val="2298433742"/>
                    </a:ext>
                  </a:extLst>
                </a:gridCol>
                <a:gridCol w="826808">
                  <a:extLst>
                    <a:ext uri="{9D8B030D-6E8A-4147-A177-3AD203B41FA5}">
                      <a16:colId xmlns:a16="http://schemas.microsoft.com/office/drawing/2014/main" val="1282023237"/>
                    </a:ext>
                  </a:extLst>
                </a:gridCol>
                <a:gridCol w="826808">
                  <a:extLst>
                    <a:ext uri="{9D8B030D-6E8A-4147-A177-3AD203B41FA5}">
                      <a16:colId xmlns:a16="http://schemas.microsoft.com/office/drawing/2014/main" val="2741808934"/>
                    </a:ext>
                  </a:extLst>
                </a:gridCol>
                <a:gridCol w="826808">
                  <a:extLst>
                    <a:ext uri="{9D8B030D-6E8A-4147-A177-3AD203B41FA5}">
                      <a16:colId xmlns:a16="http://schemas.microsoft.com/office/drawing/2014/main" val="333066517"/>
                    </a:ext>
                  </a:extLst>
                </a:gridCol>
                <a:gridCol w="826808">
                  <a:extLst>
                    <a:ext uri="{9D8B030D-6E8A-4147-A177-3AD203B41FA5}">
                      <a16:colId xmlns:a16="http://schemas.microsoft.com/office/drawing/2014/main" val="2805170945"/>
                    </a:ext>
                  </a:extLst>
                </a:gridCol>
                <a:gridCol w="826808">
                  <a:extLst>
                    <a:ext uri="{9D8B030D-6E8A-4147-A177-3AD203B41FA5}">
                      <a16:colId xmlns:a16="http://schemas.microsoft.com/office/drawing/2014/main" val="526269155"/>
                    </a:ext>
                  </a:extLst>
                </a:gridCol>
                <a:gridCol w="826808">
                  <a:extLst>
                    <a:ext uri="{9D8B030D-6E8A-4147-A177-3AD203B41FA5}">
                      <a16:colId xmlns:a16="http://schemas.microsoft.com/office/drawing/2014/main" val="1323583682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Proportional Berths per weekend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385648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NEISA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MAISA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PCCSC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SAISA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SEISA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MCSA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73498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# Teams CR/R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CR/R Avail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Needed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453019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wk 3 berths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21-Feb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wk 3 berth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761356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wk 4 berths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28-Feb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wk 4 berths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170518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wk 5 berths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7-Mar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wk 5 berths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434178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wk 6 berths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14-Mar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wk 6 berths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28 needed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15223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wk 7 berths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21-Mar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wk 7 berths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398599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wk 8 berths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28-Mar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wk 8 berths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975313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150745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wk 3-8 berths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829568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194959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188BC33-4D9E-5C19-A913-22E9E9040DC0}"/>
              </a:ext>
            </a:extLst>
          </p:cNvPr>
          <p:cNvGraphicFramePr>
            <a:graphicFrameLocks noGrp="1"/>
          </p:cNvGraphicFramePr>
          <p:nvPr/>
        </p:nvGraphicFramePr>
        <p:xfrm>
          <a:off x="3276599" y="5147648"/>
          <a:ext cx="5638801" cy="812800"/>
        </p:xfrm>
        <a:graphic>
          <a:graphicData uri="http://schemas.openxmlformats.org/drawingml/2006/table">
            <a:tbl>
              <a:tblPr/>
              <a:tblGrid>
                <a:gridCol w="825885">
                  <a:extLst>
                    <a:ext uri="{9D8B030D-6E8A-4147-A177-3AD203B41FA5}">
                      <a16:colId xmlns:a16="http://schemas.microsoft.com/office/drawing/2014/main" val="676373956"/>
                    </a:ext>
                  </a:extLst>
                </a:gridCol>
                <a:gridCol w="683491">
                  <a:extLst>
                    <a:ext uri="{9D8B030D-6E8A-4147-A177-3AD203B41FA5}">
                      <a16:colId xmlns:a16="http://schemas.microsoft.com/office/drawing/2014/main" val="2618198913"/>
                    </a:ext>
                  </a:extLst>
                </a:gridCol>
                <a:gridCol w="825885">
                  <a:extLst>
                    <a:ext uri="{9D8B030D-6E8A-4147-A177-3AD203B41FA5}">
                      <a16:colId xmlns:a16="http://schemas.microsoft.com/office/drawing/2014/main" val="2628514479"/>
                    </a:ext>
                  </a:extLst>
                </a:gridCol>
                <a:gridCol w="825885">
                  <a:extLst>
                    <a:ext uri="{9D8B030D-6E8A-4147-A177-3AD203B41FA5}">
                      <a16:colId xmlns:a16="http://schemas.microsoft.com/office/drawing/2014/main" val="2924575612"/>
                    </a:ext>
                  </a:extLst>
                </a:gridCol>
                <a:gridCol w="825885">
                  <a:extLst>
                    <a:ext uri="{9D8B030D-6E8A-4147-A177-3AD203B41FA5}">
                      <a16:colId xmlns:a16="http://schemas.microsoft.com/office/drawing/2014/main" val="4214163634"/>
                    </a:ext>
                  </a:extLst>
                </a:gridCol>
                <a:gridCol w="825885">
                  <a:extLst>
                    <a:ext uri="{9D8B030D-6E8A-4147-A177-3AD203B41FA5}">
                      <a16:colId xmlns:a16="http://schemas.microsoft.com/office/drawing/2014/main" val="2278001791"/>
                    </a:ext>
                  </a:extLst>
                </a:gridCol>
                <a:gridCol w="825885">
                  <a:extLst>
                    <a:ext uri="{9D8B030D-6E8A-4147-A177-3AD203B41FA5}">
                      <a16:colId xmlns:a16="http://schemas.microsoft.com/office/drawing/2014/main" val="475689142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Week 6 Opt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NEISA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MAISA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PCCSC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SAISA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SEISA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MCSA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202785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optional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779472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GH (16)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20583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SNETR (12)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6423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1912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8D12B-6883-7D95-2575-21878F80A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6232B-283E-F7AD-00C9-784575F24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8540"/>
            <a:ext cx="10515600" cy="6287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/>
              <a:t>2026 Annual Meeting Executive Director Report – Statistics</a:t>
            </a:r>
            <a:br>
              <a:rPr lang="en-US" sz="2800" dirty="0"/>
            </a:br>
            <a:endParaRPr lang="en-US" sz="2000" b="1" u="sng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27C6A2-1529-155D-C858-A21234981038}"/>
              </a:ext>
            </a:extLst>
          </p:cNvPr>
          <p:cNvSpPr txBox="1"/>
          <p:nvPr/>
        </p:nvSpPr>
        <p:spPr>
          <a:xfrm>
            <a:off x="2989193" y="681032"/>
            <a:ext cx="62136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Data</a:t>
            </a:r>
          </a:p>
          <a:p>
            <a:r>
              <a:rPr lang="en-US" sz="1600" dirty="0"/>
              <a:t>Do statistics help in determination of Nationals’ Selection?</a:t>
            </a:r>
          </a:p>
          <a:p>
            <a:r>
              <a:rPr lang="en-US" sz="1600" dirty="0"/>
              <a:t>What is the most accurate?  </a:t>
            </a:r>
          </a:p>
          <a:p>
            <a:r>
              <a:rPr lang="en-US" sz="1600" dirty="0"/>
              <a:t>What can be done with both Statistics and Selectors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5AC8AF-5971-9516-8F33-D3DA6D8EBEC2}"/>
              </a:ext>
            </a:extLst>
          </p:cNvPr>
          <p:cNvSpPr txBox="1"/>
          <p:nvPr/>
        </p:nvSpPr>
        <p:spPr>
          <a:xfrm>
            <a:off x="502334" y="6236993"/>
            <a:ext cx="10999303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Best outcome is Statistics plus Selectors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047859-4CBD-1F89-0FC1-F233095E5EC8}"/>
              </a:ext>
            </a:extLst>
          </p:cNvPr>
          <p:cNvSpPr txBox="1"/>
          <p:nvPr/>
        </p:nvSpPr>
        <p:spPr>
          <a:xfrm>
            <a:off x="8695427" y="1157885"/>
            <a:ext cx="275445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Green = within 1 place of prediction</a:t>
            </a:r>
          </a:p>
          <a:p>
            <a:r>
              <a:rPr lang="en-US" sz="1200" dirty="0"/>
              <a:t>Yellow = within 2 places of prediction</a:t>
            </a:r>
          </a:p>
          <a:p>
            <a:r>
              <a:rPr lang="en-US" sz="1200" dirty="0"/>
              <a:t>Red = 3 or more places from prediction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6CC5094-DB7D-EA2B-12CB-2EFE22303884}"/>
              </a:ext>
            </a:extLst>
          </p:cNvPr>
          <p:cNvSpPr txBox="1"/>
          <p:nvPr/>
        </p:nvSpPr>
        <p:spPr>
          <a:xfrm>
            <a:off x="596657" y="1501001"/>
            <a:ext cx="16807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2026 TR Open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5B16E0A8-67E0-9345-C55C-CF634B63A92A}"/>
              </a:ext>
            </a:extLst>
          </p:cNvPr>
          <p:cNvGraphicFramePr>
            <a:graphicFrameLocks noGrp="1"/>
          </p:cNvGraphicFramePr>
          <p:nvPr/>
        </p:nvGraphicFramePr>
        <p:xfrm>
          <a:off x="603849" y="1825621"/>
          <a:ext cx="10846029" cy="4351346"/>
        </p:xfrm>
        <a:graphic>
          <a:graphicData uri="http://schemas.openxmlformats.org/drawingml/2006/table">
            <a:tbl>
              <a:tblPr/>
              <a:tblGrid>
                <a:gridCol w="571344">
                  <a:extLst>
                    <a:ext uri="{9D8B030D-6E8A-4147-A177-3AD203B41FA5}">
                      <a16:colId xmlns:a16="http://schemas.microsoft.com/office/drawing/2014/main" val="3660476322"/>
                    </a:ext>
                  </a:extLst>
                </a:gridCol>
                <a:gridCol w="685613">
                  <a:extLst>
                    <a:ext uri="{9D8B030D-6E8A-4147-A177-3AD203B41FA5}">
                      <a16:colId xmlns:a16="http://schemas.microsoft.com/office/drawing/2014/main" val="1577937415"/>
                    </a:ext>
                  </a:extLst>
                </a:gridCol>
                <a:gridCol w="647524">
                  <a:extLst>
                    <a:ext uri="{9D8B030D-6E8A-4147-A177-3AD203B41FA5}">
                      <a16:colId xmlns:a16="http://schemas.microsoft.com/office/drawing/2014/main" val="4269796520"/>
                    </a:ext>
                  </a:extLst>
                </a:gridCol>
                <a:gridCol w="599913">
                  <a:extLst>
                    <a:ext uri="{9D8B030D-6E8A-4147-A177-3AD203B41FA5}">
                      <a16:colId xmlns:a16="http://schemas.microsoft.com/office/drawing/2014/main" val="768245138"/>
                    </a:ext>
                  </a:extLst>
                </a:gridCol>
                <a:gridCol w="2183807">
                  <a:extLst>
                    <a:ext uri="{9D8B030D-6E8A-4147-A177-3AD203B41FA5}">
                      <a16:colId xmlns:a16="http://schemas.microsoft.com/office/drawing/2014/main" val="2416228080"/>
                    </a:ext>
                  </a:extLst>
                </a:gridCol>
                <a:gridCol w="736400">
                  <a:extLst>
                    <a:ext uri="{9D8B030D-6E8A-4147-A177-3AD203B41FA5}">
                      <a16:colId xmlns:a16="http://schemas.microsoft.com/office/drawing/2014/main" val="3319993751"/>
                    </a:ext>
                  </a:extLst>
                </a:gridCol>
                <a:gridCol w="736400">
                  <a:extLst>
                    <a:ext uri="{9D8B030D-6E8A-4147-A177-3AD203B41FA5}">
                      <a16:colId xmlns:a16="http://schemas.microsoft.com/office/drawing/2014/main" val="3869574281"/>
                    </a:ext>
                  </a:extLst>
                </a:gridCol>
                <a:gridCol w="926848">
                  <a:extLst>
                    <a:ext uri="{9D8B030D-6E8A-4147-A177-3AD203B41FA5}">
                      <a16:colId xmlns:a16="http://schemas.microsoft.com/office/drawing/2014/main" val="3145579386"/>
                    </a:ext>
                  </a:extLst>
                </a:gridCol>
                <a:gridCol w="828450">
                  <a:extLst>
                    <a:ext uri="{9D8B030D-6E8A-4147-A177-3AD203B41FA5}">
                      <a16:colId xmlns:a16="http://schemas.microsoft.com/office/drawing/2014/main" val="174855184"/>
                    </a:ext>
                  </a:extLst>
                </a:gridCol>
                <a:gridCol w="371374">
                  <a:extLst>
                    <a:ext uri="{9D8B030D-6E8A-4147-A177-3AD203B41FA5}">
                      <a16:colId xmlns:a16="http://schemas.microsoft.com/office/drawing/2014/main" val="2868422643"/>
                    </a:ext>
                  </a:extLst>
                </a:gridCol>
                <a:gridCol w="507863">
                  <a:extLst>
                    <a:ext uri="{9D8B030D-6E8A-4147-A177-3AD203B41FA5}">
                      <a16:colId xmlns:a16="http://schemas.microsoft.com/office/drawing/2014/main" val="3694298062"/>
                    </a:ext>
                  </a:extLst>
                </a:gridCol>
                <a:gridCol w="828450">
                  <a:extLst>
                    <a:ext uri="{9D8B030D-6E8A-4147-A177-3AD203B41FA5}">
                      <a16:colId xmlns:a16="http://schemas.microsoft.com/office/drawing/2014/main" val="2316736155"/>
                    </a:ext>
                  </a:extLst>
                </a:gridCol>
                <a:gridCol w="622130">
                  <a:extLst>
                    <a:ext uri="{9D8B030D-6E8A-4147-A177-3AD203B41FA5}">
                      <a16:colId xmlns:a16="http://schemas.microsoft.com/office/drawing/2014/main" val="2799583709"/>
                    </a:ext>
                  </a:extLst>
                </a:gridCol>
                <a:gridCol w="599913">
                  <a:extLst>
                    <a:ext uri="{9D8B030D-6E8A-4147-A177-3AD203B41FA5}">
                      <a16:colId xmlns:a16="http://schemas.microsoft.com/office/drawing/2014/main" val="3731487550"/>
                    </a:ext>
                  </a:extLst>
                </a:gridCol>
              </a:tblGrid>
              <a:tr h="29414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Finished Natl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Statistical Rank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Ranking Comm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Selectors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Team Name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Statistics better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Selectors better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Current Elo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Conference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Wins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Losses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Strength of Schedule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Regattas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Races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6024645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HARVARD (AQ)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2349.294654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NEISA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1693.49045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6623961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STANFORD (AQ)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2000.780562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PCCSC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1668.23879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1075397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ROGER WILLIAMS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2042.676172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NEISA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1647.93311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248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3635787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DARTMOUTH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2180.202887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NEISA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1677.66122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6684375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BROWN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1992.757311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NEISA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1649.8832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213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7601873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GEORGETOWN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1849.849065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MAISA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1700.16397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1807749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TULANE (AQ)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1816.180865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SEISA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1645.81289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9618466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NAVY (AQ)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1746.359067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MAISA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1665.78815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7419616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COLLEGE OF CHARLESTON (AQ)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1757.384764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SAISA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107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1628.43558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148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4802448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 MIAMI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1751.003374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SAISA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1556.34545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6271825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BOSTON COLLEGE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1827.373475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NEISA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1657.25845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2420640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 PENN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1695.835544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MAISA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1588.82541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424001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TUFTS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1679.627393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NEISA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1636.45543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436787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BOWDOIN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1625.459502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NEISA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1622.28643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6992562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MIT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1581.540612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NEISA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107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1649.84114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147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9310327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YALE 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1558.161904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NEISA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1632.56216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2220871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 RHODE ISLAND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1555.603961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NEISA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1591.96951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873822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COAST GUARD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1492.527739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NEISA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1682.4206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147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2950503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 MARYS MD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1519.531964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MAISA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1620.11778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129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33271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JACKSONVILLE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1491.112075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SAISA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1519.4568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630960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BOSTON UNIV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1435.555514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NEISA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1523.28326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5941803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CONN COLLEGE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1419.525025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NEISA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1613.75912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72043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HOBART AND WS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1379.125893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MAISA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1616.04439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0123481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NORTHWESTERN (AQ)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1246.911463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MCSA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1588.13023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7256628"/>
                  </a:ext>
                </a:extLst>
              </a:tr>
              <a:tr h="16228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 better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 better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7607" marR="7607" marT="7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7091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2104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893397-EBBC-9FED-F652-14DCAFC46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74809-5034-C283-8462-F9427F7DE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8540"/>
            <a:ext cx="10515600" cy="6287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/>
              <a:t>2026 Annual Meeting Executive Director Report – Statistics</a:t>
            </a:r>
            <a:br>
              <a:rPr lang="en-US" sz="2800" dirty="0"/>
            </a:br>
            <a:endParaRPr lang="en-US" sz="2000" b="1" u="sng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83DEFF-A699-66A4-2F01-DF338C8643A9}"/>
              </a:ext>
            </a:extLst>
          </p:cNvPr>
          <p:cNvSpPr txBox="1"/>
          <p:nvPr/>
        </p:nvSpPr>
        <p:spPr>
          <a:xfrm>
            <a:off x="2989193" y="681032"/>
            <a:ext cx="62136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Data</a:t>
            </a:r>
          </a:p>
          <a:p>
            <a:r>
              <a:rPr lang="en-US" sz="1600" dirty="0"/>
              <a:t>Do statistics help in determination of Nationals’ Selection?</a:t>
            </a:r>
          </a:p>
          <a:p>
            <a:r>
              <a:rPr lang="en-US" sz="1600" dirty="0"/>
              <a:t>What is the most accurate?  </a:t>
            </a:r>
          </a:p>
          <a:p>
            <a:r>
              <a:rPr lang="en-US" sz="1600" dirty="0"/>
              <a:t>What can be done with both Statistics and Selectors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4C88AB-F302-DC88-3D77-7AADCDC5FC77}"/>
              </a:ext>
            </a:extLst>
          </p:cNvPr>
          <p:cNvSpPr txBox="1"/>
          <p:nvPr/>
        </p:nvSpPr>
        <p:spPr>
          <a:xfrm>
            <a:off x="588599" y="6236993"/>
            <a:ext cx="10999303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Best outcome is Statistics plus Selectors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DAE17F-3CAB-C3C0-08B8-66A2D7208C2D}"/>
              </a:ext>
            </a:extLst>
          </p:cNvPr>
          <p:cNvSpPr txBox="1"/>
          <p:nvPr/>
        </p:nvSpPr>
        <p:spPr>
          <a:xfrm>
            <a:off x="8695427" y="1399424"/>
            <a:ext cx="275445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Green = within 1 place of prediction</a:t>
            </a:r>
          </a:p>
          <a:p>
            <a:r>
              <a:rPr lang="en-US" sz="1200" dirty="0"/>
              <a:t>Yellow = within 2 places of prediction</a:t>
            </a:r>
          </a:p>
          <a:p>
            <a:r>
              <a:rPr lang="en-US" sz="1200" dirty="0"/>
              <a:t>Red = 3 or more places from prediction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70DB461-3906-0E95-0C14-949181435886}"/>
              </a:ext>
            </a:extLst>
          </p:cNvPr>
          <p:cNvSpPr txBox="1"/>
          <p:nvPr/>
        </p:nvSpPr>
        <p:spPr>
          <a:xfrm>
            <a:off x="734681" y="1742538"/>
            <a:ext cx="16807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2026 TR Women’s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C4EC4BBB-F61C-FC67-F526-EAD77559B3B7}"/>
              </a:ext>
            </a:extLst>
          </p:cNvPr>
          <p:cNvGraphicFramePr>
            <a:graphicFrameLocks noGrp="1"/>
          </p:cNvGraphicFramePr>
          <p:nvPr/>
        </p:nvGraphicFramePr>
        <p:xfrm>
          <a:off x="690114" y="2068804"/>
          <a:ext cx="10759766" cy="3883426"/>
        </p:xfrm>
        <a:graphic>
          <a:graphicData uri="http://schemas.openxmlformats.org/drawingml/2006/table">
            <a:tbl>
              <a:tblPr/>
              <a:tblGrid>
                <a:gridCol w="561296">
                  <a:extLst>
                    <a:ext uri="{9D8B030D-6E8A-4147-A177-3AD203B41FA5}">
                      <a16:colId xmlns:a16="http://schemas.microsoft.com/office/drawing/2014/main" val="3975330351"/>
                    </a:ext>
                  </a:extLst>
                </a:gridCol>
                <a:gridCol w="621548">
                  <a:extLst>
                    <a:ext uri="{9D8B030D-6E8A-4147-A177-3AD203B41FA5}">
                      <a16:colId xmlns:a16="http://schemas.microsoft.com/office/drawing/2014/main" val="811932828"/>
                    </a:ext>
                  </a:extLst>
                </a:gridCol>
                <a:gridCol w="583494">
                  <a:extLst>
                    <a:ext uri="{9D8B030D-6E8A-4147-A177-3AD203B41FA5}">
                      <a16:colId xmlns:a16="http://schemas.microsoft.com/office/drawing/2014/main" val="2139086"/>
                    </a:ext>
                  </a:extLst>
                </a:gridCol>
                <a:gridCol w="697657">
                  <a:extLst>
                    <a:ext uri="{9D8B030D-6E8A-4147-A177-3AD203B41FA5}">
                      <a16:colId xmlns:a16="http://schemas.microsoft.com/office/drawing/2014/main" val="1578427391"/>
                    </a:ext>
                  </a:extLst>
                </a:gridCol>
                <a:gridCol w="2181762">
                  <a:extLst>
                    <a:ext uri="{9D8B030D-6E8A-4147-A177-3AD203B41FA5}">
                      <a16:colId xmlns:a16="http://schemas.microsoft.com/office/drawing/2014/main" val="3504409435"/>
                    </a:ext>
                  </a:extLst>
                </a:gridCol>
                <a:gridCol w="735712">
                  <a:extLst>
                    <a:ext uri="{9D8B030D-6E8A-4147-A177-3AD203B41FA5}">
                      <a16:colId xmlns:a16="http://schemas.microsoft.com/office/drawing/2014/main" val="2414062290"/>
                    </a:ext>
                  </a:extLst>
                </a:gridCol>
                <a:gridCol w="735712">
                  <a:extLst>
                    <a:ext uri="{9D8B030D-6E8A-4147-A177-3AD203B41FA5}">
                      <a16:colId xmlns:a16="http://schemas.microsoft.com/office/drawing/2014/main" val="3113923919"/>
                    </a:ext>
                  </a:extLst>
                </a:gridCol>
                <a:gridCol w="925981">
                  <a:extLst>
                    <a:ext uri="{9D8B030D-6E8A-4147-A177-3AD203B41FA5}">
                      <a16:colId xmlns:a16="http://schemas.microsoft.com/office/drawing/2014/main" val="1326662152"/>
                    </a:ext>
                  </a:extLst>
                </a:gridCol>
                <a:gridCol w="827674">
                  <a:extLst>
                    <a:ext uri="{9D8B030D-6E8A-4147-A177-3AD203B41FA5}">
                      <a16:colId xmlns:a16="http://schemas.microsoft.com/office/drawing/2014/main" val="2666431022"/>
                    </a:ext>
                  </a:extLst>
                </a:gridCol>
                <a:gridCol w="371026">
                  <a:extLst>
                    <a:ext uri="{9D8B030D-6E8A-4147-A177-3AD203B41FA5}">
                      <a16:colId xmlns:a16="http://schemas.microsoft.com/office/drawing/2014/main" val="2414287868"/>
                    </a:ext>
                  </a:extLst>
                </a:gridCol>
                <a:gridCol w="507386">
                  <a:extLst>
                    <a:ext uri="{9D8B030D-6E8A-4147-A177-3AD203B41FA5}">
                      <a16:colId xmlns:a16="http://schemas.microsoft.com/office/drawing/2014/main" val="2414263866"/>
                    </a:ext>
                  </a:extLst>
                </a:gridCol>
                <a:gridCol w="827674">
                  <a:extLst>
                    <a:ext uri="{9D8B030D-6E8A-4147-A177-3AD203B41FA5}">
                      <a16:colId xmlns:a16="http://schemas.microsoft.com/office/drawing/2014/main" val="1541283899"/>
                    </a:ext>
                  </a:extLst>
                </a:gridCol>
                <a:gridCol w="621548">
                  <a:extLst>
                    <a:ext uri="{9D8B030D-6E8A-4147-A177-3AD203B41FA5}">
                      <a16:colId xmlns:a16="http://schemas.microsoft.com/office/drawing/2014/main" val="1437555225"/>
                    </a:ext>
                  </a:extLst>
                </a:gridCol>
                <a:gridCol w="561296">
                  <a:extLst>
                    <a:ext uri="{9D8B030D-6E8A-4147-A177-3AD203B41FA5}">
                      <a16:colId xmlns:a16="http://schemas.microsoft.com/office/drawing/2014/main" val="4063453754"/>
                    </a:ext>
                  </a:extLst>
                </a:gridCol>
              </a:tblGrid>
              <a:tr h="3951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Finished Natl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Rank Elo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Ranking Comm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Selectors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Team Name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Statistics Better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Selectors better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Current Elo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Conference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Wins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Losses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Strength of Schedule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Regattas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Races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9736539"/>
                  </a:ext>
                </a:extLst>
              </a:tr>
              <a:tr h="21801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STANFORD (AQ)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2296.658994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PCCSC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1617.06652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7264779"/>
                  </a:ext>
                </a:extLst>
              </a:tr>
              <a:tr h="21801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YALE (AQ)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2151.224752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NEISA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1631.60733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794367"/>
                  </a:ext>
                </a:extLst>
              </a:tr>
              <a:tr h="21801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BROWN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1787.794658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NEISA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1628.5925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109770"/>
                  </a:ext>
                </a:extLst>
              </a:tr>
              <a:tr h="21801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HARVARD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1874.351395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NEISA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1628.70372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113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162731"/>
                  </a:ext>
                </a:extLst>
              </a:tr>
              <a:tr h="21801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TUFTS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1878.46409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NEISA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1617.60417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0094359"/>
                  </a:ext>
                </a:extLst>
              </a:tr>
              <a:tr h="21801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DARTMOUTH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1758.631316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NEISA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1651.80771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6093018"/>
                  </a:ext>
                </a:extLst>
              </a:tr>
              <a:tr h="21801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CORNELL (AQ)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1735.17133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MAISA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1554.41392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7870912"/>
                  </a:ext>
                </a:extLst>
              </a:tr>
              <a:tr h="21801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COLLEGE OF CHARLESTON (AQ)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1668.015908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SAISA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1539.78386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3897053"/>
                  </a:ext>
                </a:extLst>
              </a:tr>
              <a:tr h="21801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GEORGETOWN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1752.930747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MAISA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1545.89658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7201797"/>
                  </a:ext>
                </a:extLst>
              </a:tr>
              <a:tr h="21801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ROGER WILLIAMS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1630.67598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NEISA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1602.45055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0893031"/>
                  </a:ext>
                </a:extLst>
              </a:tr>
              <a:tr h="21801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MIT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1430.838206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NEISA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1595.89211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57154"/>
                  </a:ext>
                </a:extLst>
              </a:tr>
              <a:tr h="21801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BOWDOIN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1600.147617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NEISA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1611.11322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0697408"/>
                  </a:ext>
                </a:extLst>
              </a:tr>
              <a:tr h="21801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TULANE (AQ)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1481.468526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SEISA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1580.3149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9521944"/>
                  </a:ext>
                </a:extLst>
              </a:tr>
              <a:tr h="21801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 MARYS MD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1302.934298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MAISA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1556.65872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8305072"/>
                  </a:ext>
                </a:extLst>
              </a:tr>
              <a:tr h="21801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MICHIGAN (AQ)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1263.939813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MCSA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1593.29565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66896"/>
                  </a:ext>
                </a:extLst>
              </a:tr>
              <a:tr h="2180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 better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 better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311" marR="9311" marT="93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3182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158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A9A59-CF47-DEEF-2317-C758A8148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20A62-6786-92D8-F8EE-8EC91B623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8540"/>
            <a:ext cx="10515600" cy="6287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/>
              <a:t>2026 Annual Meeting Executive Director Report – Statistical Standardization</a:t>
            </a:r>
            <a:br>
              <a:rPr lang="en-US" sz="2800" dirty="0"/>
            </a:br>
            <a:r>
              <a:rPr lang="en-US" sz="2000" b="1" u="sng" dirty="0"/>
              <a:t>Proposed Standardization of Team Racing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48DBCC-3CCB-4C09-FB10-E8A237B8DB91}"/>
              </a:ext>
            </a:extLst>
          </p:cNvPr>
          <p:cNvSpPr txBox="1"/>
          <p:nvPr/>
        </p:nvSpPr>
        <p:spPr>
          <a:xfrm>
            <a:off x="623258" y="844118"/>
            <a:ext cx="10945483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en-US" sz="2000" b="1" dirty="0"/>
              <a:t>The Process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/>
              <a:t>ICSA designates CR and R regatta berths for allocation - Already the job of the OA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/>
              <a:t>Conferences allowed to add, but not subtract CR and R berths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/>
              <a:t>Single Berth Selection event for teams wishing to participate ~40-50 teams</a:t>
            </a:r>
          </a:p>
          <a:p>
            <a:pPr marL="914400" lvl="1" indent="-457200">
              <a:buFont typeface="+mj-lt"/>
              <a:buAutoNum type="alphaLcParenR"/>
            </a:pPr>
            <a:endParaRPr lang="en-US" sz="2000" b="1" dirty="0"/>
          </a:p>
          <a:p>
            <a:r>
              <a:rPr lang="en-US" sz="2000" b="1" dirty="0"/>
              <a:t>2) Order of Selection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Start with finish order from previous Nationals (NEISA, PCCSC, MAISA, SEISA, SAISA, MCSA)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Berths offered to each Conference in turn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Once a Conference no longer wishes to participate in a weekend, the berths are open to the next Conference in the order.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Maximum Conference berths per weekend will be set before start…may be exceeded if vacancies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Once no other Conference wishes berths, the hosting Conference may fill the remaining berths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Only one CR or R berth per team per weekend.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F berths are open to as many teams as the Conference wishes…they may open F berths to other Conferences if desired for development purposes 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F regatta results will not be used for Selection or Statistics</a:t>
            </a:r>
          </a:p>
          <a:p>
            <a:pPr lvl="1"/>
            <a:endParaRPr lang="en-US" sz="2000" b="1" dirty="0"/>
          </a:p>
          <a:p>
            <a:r>
              <a:rPr lang="en-US" sz="2000" b="1" dirty="0"/>
              <a:t>3) Weekend 6 (Graham Hall plus SNETR) Needs third regatta or 4 additional berths to SNETR</a:t>
            </a:r>
          </a:p>
          <a:p>
            <a:endParaRPr lang="en-US" sz="20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E23ABC-EF1C-14E8-4D9D-6FEBA601237B}"/>
              </a:ext>
            </a:extLst>
          </p:cNvPr>
          <p:cNvSpPr txBox="1"/>
          <p:nvPr/>
        </p:nvSpPr>
        <p:spPr>
          <a:xfrm>
            <a:off x="1850616" y="6069786"/>
            <a:ext cx="8490768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Function of the Organizing Authority and within our current Rules</a:t>
            </a:r>
          </a:p>
        </p:txBody>
      </p:sp>
    </p:spTree>
    <p:extLst>
      <p:ext uri="{BB962C8B-B14F-4D97-AF65-F5344CB8AC3E}">
        <p14:creationId xmlns:p14="http://schemas.microsoft.com/office/powerpoint/2010/main" val="4056138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99BAB-260F-9178-2671-6A11B5A7F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ABC76-458B-92D8-4123-3EEB24234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8540"/>
            <a:ext cx="10515600" cy="6287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/>
              <a:t>2026 Annual Meeting Executive Director Report – Statistical Standardization</a:t>
            </a:r>
            <a:br>
              <a:rPr lang="en-US" sz="2800" dirty="0"/>
            </a:br>
            <a:r>
              <a:rPr lang="en-US" sz="2000" b="1" u="sng" dirty="0"/>
              <a:t>Proposed Standardization of Team Racing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70CE1C-59E0-7739-11CA-0429A5E555D6}"/>
              </a:ext>
            </a:extLst>
          </p:cNvPr>
          <p:cNvSpPr txBox="1"/>
          <p:nvPr/>
        </p:nvSpPr>
        <p:spPr>
          <a:xfrm>
            <a:off x="623258" y="844118"/>
            <a:ext cx="10945483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en-US" sz="2000" b="1" dirty="0"/>
              <a:t>Option 1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/>
              <a:t>All AQ teams must accept berth after winning Conf Champs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/>
              <a:t>Bubble teams after Conf Champs can be offered berth on weekend 10 (Thompson Weekend) to a 12 team regatta.  They don’t have to accept.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/>
              <a:t>AQ teams and Lock Teams can sail in F regatta or scrimmage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/>
              <a:t>Weekend 10 results will inform Selection from Statistics and …a “Sail In Chance”</a:t>
            </a:r>
          </a:p>
          <a:p>
            <a:pPr marL="914400" lvl="1" indent="-457200">
              <a:buFont typeface="+mj-lt"/>
              <a:buAutoNum type="alphaLcParenR"/>
            </a:pPr>
            <a:endParaRPr lang="en-US" sz="2000" b="1" dirty="0"/>
          </a:p>
          <a:p>
            <a:r>
              <a:rPr lang="en-US" sz="2000" b="1" dirty="0"/>
              <a:t>2) Option 2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Finish Team Racing after Conference Champs on Weekend 9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Schedule Nationals Weekend 10 and or 11 as three-day events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Done with Team Racing by mid April</a:t>
            </a:r>
          </a:p>
          <a:p>
            <a:pPr lvl="1"/>
            <a:endParaRPr lang="en-US" sz="2000" b="1" dirty="0"/>
          </a:p>
          <a:p>
            <a:r>
              <a:rPr lang="en-US" sz="2000" b="1" dirty="0"/>
              <a:t>3) Option 3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Put Fleet Race Nationals ahead of Team Race Nationals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Sail Fleet Race Nationals second or third week of April or split over two weekends (Open/ Women)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Regional/National Invitational Finals third weekend in April 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Finish Team Racing (fewest teams) in May</a:t>
            </a:r>
          </a:p>
          <a:p>
            <a:endParaRPr lang="en-US" sz="2000" b="1" dirty="0"/>
          </a:p>
          <a:p>
            <a:endParaRPr lang="en-US" sz="2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9DF956-6888-E69C-21F7-58F700D814E7}"/>
              </a:ext>
            </a:extLst>
          </p:cNvPr>
          <p:cNvSpPr txBox="1"/>
          <p:nvPr/>
        </p:nvSpPr>
        <p:spPr>
          <a:xfrm>
            <a:off x="1161143" y="6069786"/>
            <a:ext cx="9608457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Timeline: Scheduling and Competition Committee refine for 2027 season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3548435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2625</Words>
  <Application>Microsoft Macintosh PowerPoint</Application>
  <PresentationFormat>Widescreen</PresentationFormat>
  <Paragraphs>1548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Aptos Narrow</vt:lpstr>
      <vt:lpstr>Arial</vt:lpstr>
      <vt:lpstr>Office Theme</vt:lpstr>
      <vt:lpstr>Team Racing – Statistical Improvement Summer Project for Scheduling and Competition Committees</vt:lpstr>
      <vt:lpstr>2026 Annual Meeting Executive Director Report – Statistical Improvement Standardization of Team Racing</vt:lpstr>
      <vt:lpstr>2026 Annual Meeting Executive Director Report – Statistical Improvement</vt:lpstr>
      <vt:lpstr>2026 Annual Meeting Executive Director Report - Statistical Improvement </vt:lpstr>
      <vt:lpstr>2026 Annual Meeting Executive Director Report – Statistical Improvement </vt:lpstr>
      <vt:lpstr>2026 Annual Meeting Executive Director Report – Statistics </vt:lpstr>
      <vt:lpstr>2026 Annual Meeting Executive Director Report – Statistics </vt:lpstr>
      <vt:lpstr>2026 Annual Meeting Executive Director Report – Statistical Standardization Proposed Standardization of Team Racing</vt:lpstr>
      <vt:lpstr>2026 Annual Meeting Executive Director Report – Statistical Standardization Proposed Standardization of Team Racing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Peter Fanta</dc:creator>
  <cp:lastModifiedBy>Peter Fanta</cp:lastModifiedBy>
  <cp:revision>3</cp:revision>
  <dcterms:created xsi:type="dcterms:W3CDTF">2026-05-12T20:20:11Z</dcterms:created>
  <dcterms:modified xsi:type="dcterms:W3CDTF">2026-05-13T22:52:38Z</dcterms:modified>
</cp:coreProperties>
</file>