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86" r:id="rId3"/>
    <p:sldId id="287" r:id="rId4"/>
    <p:sldId id="288" r:id="rId5"/>
    <p:sldId id="289" r:id="rId6"/>
    <p:sldId id="334" r:id="rId7"/>
    <p:sldId id="335" r:id="rId8"/>
    <p:sldId id="336" r:id="rId9"/>
    <p:sldId id="290" r:id="rId10"/>
    <p:sldId id="291" r:id="rId11"/>
    <p:sldId id="293" r:id="rId12"/>
    <p:sldId id="294" r:id="rId13"/>
    <p:sldId id="295" r:id="rId14"/>
    <p:sldId id="296" r:id="rId15"/>
    <p:sldId id="325" r:id="rId16"/>
    <p:sldId id="328" r:id="rId17"/>
    <p:sldId id="312" r:id="rId18"/>
    <p:sldId id="333" r:id="rId19"/>
    <p:sldId id="33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2E24"/>
    <a:srgbClr val="829EA6"/>
    <a:srgbClr val="003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6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AE9BC-AD8F-4090-8F25-7A13980D8D13}" type="datetimeFigureOut">
              <a:rPr lang="en-US" smtClean="0"/>
              <a:t>5/30/20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362B3-0FF0-4883-A3E6-093BEDEDA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10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545F7D-33CE-4128-97CC-F28CC271588D}"/>
              </a:ext>
            </a:extLst>
          </p:cNvPr>
          <p:cNvGrpSpPr/>
          <p:nvPr userDrawn="1"/>
        </p:nvGrpSpPr>
        <p:grpSpPr>
          <a:xfrm rot="10800000">
            <a:off x="9124950" y="0"/>
            <a:ext cx="3067050" cy="6858000"/>
            <a:chOff x="2667000" y="-66675"/>
            <a:chExt cx="3067050" cy="6858000"/>
          </a:xfrm>
        </p:grpSpPr>
        <p:pic>
          <p:nvPicPr>
            <p:cNvPr id="8" name="Picture 7" descr="A close up of text on a black background&#10;&#10;Description automatically generated">
              <a:extLst>
                <a:ext uri="{FF2B5EF4-FFF2-40B4-BE49-F238E27FC236}">
                  <a16:creationId xmlns:a16="http://schemas.microsoft.com/office/drawing/2014/main" id="{2D739E6C-695C-4E7D-BDA6-AE1016F343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111"/>
            <a:stretch/>
          </p:blipFill>
          <p:spPr>
            <a:xfrm>
              <a:off x="2667000" y="-66675"/>
              <a:ext cx="2667000" cy="6858000"/>
            </a:xfrm>
            <a:prstGeom prst="rect">
              <a:avLst/>
            </a:prstGeom>
          </p:spPr>
        </p:pic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18E17D4-0E4B-4B85-B680-DD60954E12A1}"/>
                </a:ext>
              </a:extLst>
            </p:cNvPr>
            <p:cNvSpPr/>
            <p:nvPr/>
          </p:nvSpPr>
          <p:spPr>
            <a:xfrm>
              <a:off x="4067175" y="1666875"/>
              <a:ext cx="1666875" cy="3057525"/>
            </a:xfrm>
            <a:custGeom>
              <a:avLst/>
              <a:gdLst>
                <a:gd name="connsiteX0" fmla="*/ 1162050 w 1666875"/>
                <a:gd name="connsiteY0" fmla="*/ 0 h 3057525"/>
                <a:gd name="connsiteX1" fmla="*/ 200025 w 1666875"/>
                <a:gd name="connsiteY1" fmla="*/ 533400 h 3057525"/>
                <a:gd name="connsiteX2" fmla="*/ 0 w 1666875"/>
                <a:gd name="connsiteY2" fmla="*/ 2505075 h 3057525"/>
                <a:gd name="connsiteX3" fmla="*/ 1666875 w 1666875"/>
                <a:gd name="connsiteY3" fmla="*/ 3057525 h 3057525"/>
                <a:gd name="connsiteX4" fmla="*/ 1162050 w 1666875"/>
                <a:gd name="connsiteY4" fmla="*/ 0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6875" h="3057525">
                  <a:moveTo>
                    <a:pt x="1162050" y="0"/>
                  </a:moveTo>
                  <a:lnTo>
                    <a:pt x="200025" y="533400"/>
                  </a:lnTo>
                  <a:lnTo>
                    <a:pt x="0" y="2505075"/>
                  </a:lnTo>
                  <a:lnTo>
                    <a:pt x="1666875" y="3057525"/>
                  </a:lnTo>
                  <a:lnTo>
                    <a:pt x="116205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1E71C5-3865-4F82-9360-91B6940C6DFD}"/>
              </a:ext>
            </a:extLst>
          </p:cNvPr>
          <p:cNvGrpSpPr/>
          <p:nvPr userDrawn="1"/>
        </p:nvGrpSpPr>
        <p:grpSpPr>
          <a:xfrm>
            <a:off x="0" y="0"/>
            <a:ext cx="2219325" cy="6858000"/>
            <a:chOff x="0" y="0"/>
            <a:chExt cx="2219325" cy="6858000"/>
          </a:xfrm>
        </p:grpSpPr>
        <p:pic>
          <p:nvPicPr>
            <p:cNvPr id="11" name="Picture 10" descr="A picture containing game&#10;&#10;Description automatically generated">
              <a:extLst>
                <a:ext uri="{FF2B5EF4-FFF2-40B4-BE49-F238E27FC236}">
                  <a16:creationId xmlns:a16="http://schemas.microsoft.com/office/drawing/2014/main" id="{F58F80ED-C456-4FCE-9B8D-8466FA785D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0549"/>
            <a:stretch/>
          </p:blipFill>
          <p:spPr>
            <a:xfrm>
              <a:off x="0" y="0"/>
              <a:ext cx="2019300" cy="6858000"/>
            </a:xfrm>
            <a:prstGeom prst="rect">
              <a:avLst/>
            </a:prstGeom>
          </p:spPr>
        </p:pic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7B87C76-A58F-4665-BED9-9DB2D360E56D}"/>
                </a:ext>
              </a:extLst>
            </p:cNvPr>
            <p:cNvSpPr/>
            <p:nvPr/>
          </p:nvSpPr>
          <p:spPr>
            <a:xfrm>
              <a:off x="885825" y="1847850"/>
              <a:ext cx="1333500" cy="1381125"/>
            </a:xfrm>
            <a:custGeom>
              <a:avLst/>
              <a:gdLst>
                <a:gd name="connsiteX0" fmla="*/ 1038225 w 1333500"/>
                <a:gd name="connsiteY0" fmla="*/ 38100 h 1381125"/>
                <a:gd name="connsiteX1" fmla="*/ 1038225 w 1333500"/>
                <a:gd name="connsiteY1" fmla="*/ 95250 h 1381125"/>
                <a:gd name="connsiteX2" fmla="*/ 247650 w 1333500"/>
                <a:gd name="connsiteY2" fmla="*/ 266700 h 1381125"/>
                <a:gd name="connsiteX3" fmla="*/ 0 w 1333500"/>
                <a:gd name="connsiteY3" fmla="*/ 895350 h 1381125"/>
                <a:gd name="connsiteX4" fmla="*/ 390525 w 1333500"/>
                <a:gd name="connsiteY4" fmla="*/ 1381125 h 1381125"/>
                <a:gd name="connsiteX5" fmla="*/ 1295400 w 1333500"/>
                <a:gd name="connsiteY5" fmla="*/ 1362075 h 1381125"/>
                <a:gd name="connsiteX6" fmla="*/ 1333500 w 1333500"/>
                <a:gd name="connsiteY6" fmla="*/ 0 h 1381125"/>
                <a:gd name="connsiteX7" fmla="*/ 1038225 w 1333500"/>
                <a:gd name="connsiteY7" fmla="*/ 38100 h 1381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33500" h="1381125">
                  <a:moveTo>
                    <a:pt x="1038225" y="38100"/>
                  </a:moveTo>
                  <a:lnTo>
                    <a:pt x="1038225" y="95250"/>
                  </a:lnTo>
                  <a:lnTo>
                    <a:pt x="247650" y="266700"/>
                  </a:lnTo>
                  <a:lnTo>
                    <a:pt x="0" y="895350"/>
                  </a:lnTo>
                  <a:lnTo>
                    <a:pt x="390525" y="1381125"/>
                  </a:lnTo>
                  <a:lnTo>
                    <a:pt x="1295400" y="1362075"/>
                  </a:lnTo>
                  <a:lnTo>
                    <a:pt x="1333500" y="0"/>
                  </a:lnTo>
                  <a:lnTo>
                    <a:pt x="1038225" y="381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040A0F-BE4B-4E95-A1F0-1E8C806B9B8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92300" y="1122363"/>
            <a:ext cx="8382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57FD35-45B4-4281-BBFB-1909B2C57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300" y="3602038"/>
            <a:ext cx="8382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9519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9F80F-C8EB-4FB4-94F9-72C7A983A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9D0A44-C023-4DD4-A25D-98CEB2F96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059EF-CABA-455A-8269-A55ABF4B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D154F0-35E0-42A1-955F-C71251E0D1AC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AC484-C521-44AD-8FFD-20E7B01D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8649B-124B-4187-861C-63FD7737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0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7ABC5-C9A2-466F-96CD-1586777D6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5CF0F-EC1E-40FF-8AA3-7328B34C2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1BFF8-5AFB-49E1-8BB9-9882D192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9FC0D-9DBE-415D-810B-EC5FF64E36F9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0EBCB-80A6-45DE-9E40-5D8ADB119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F3E82-895C-498C-A2D3-4F2E52C9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6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AE568-F164-8847-8956-31F36D422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131C9-12DF-FF49-83CC-8931B6919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1960" y="1672606"/>
            <a:ext cx="347472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294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FC7B2-3865-984A-A9B7-CB469EB6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1960" y="2501106"/>
            <a:ext cx="3474720" cy="368458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8E287C-3D94-B04F-A146-735727EA5C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58640" y="1672606"/>
            <a:ext cx="347472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294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C826B-2E26-6140-A2F2-B9F1849EDA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58640" y="2501106"/>
            <a:ext cx="3474720" cy="368458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6362BD-E60B-6D4D-9975-41F311FEB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D29B-216B-F042-A0AB-D99270F5213F}" type="datetime1">
              <a:rPr lang="en-US" smtClean="0"/>
              <a:t>5/30/20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4E8D1E-858A-3044-908E-EC6B669E8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03742CD-55D6-E04C-B157-DB5AE09B00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75320" y="1677194"/>
            <a:ext cx="347472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294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B4F5F477-28DD-D147-9CDF-B18FC418E8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75320" y="2501106"/>
            <a:ext cx="3474720" cy="3684588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624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BC589-BABF-41A1-8F64-C956354A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0" y="365125"/>
            <a:ext cx="10883900" cy="7905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6D7F7-F2C2-41E3-940D-371807407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1295400"/>
            <a:ext cx="10883900" cy="4881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F2702-442E-4531-8266-18A5C45A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414A65-B84C-4002-A3AC-08902C9A48F0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BEFC2-23F8-49CE-8B66-DA4F2614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6FD9-612B-4AD2-907D-32EB6242B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3AC3-AE49-489E-AF8A-DC6ECC65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A2B4F-CE42-41BF-B38D-424E93CA8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4FB69-5173-4BAA-B041-5B5A9976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48603-3711-4C54-894A-A2E538497A5A}" type="datetime1">
              <a:rPr lang="en-US" smtClean="0"/>
              <a:t>5/30/20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02E56-D555-4C7B-B7AE-9D89EB0EB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6977B-2D9C-4403-B550-B4321320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1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D425-9366-4935-AAAF-DF0A74E2E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C87E9-0B50-4ACF-9CE5-42AC9CAB4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AA740-5109-4168-965C-647AF06B5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BB8A3-395A-40D8-BCEE-3A8679E1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096BAB-8C13-4B39-AED2-2EECC00962C7}" type="datetime1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9F339-9FFC-4346-9DF4-DC28FFAA2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C2CC3-B614-4080-8341-644D4EA2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597E-D763-4E83-B74E-EC2513D6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7D610-3C7F-497B-84DF-72EE71D52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AF98F-660C-4800-8266-C9ADF8E96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22057-D185-42DC-AE85-310BB6D09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31D5D9-2330-4DE9-90F7-D4D63A1F4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8CFF03-7338-4DEF-9F37-4FB33BE1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D1A9A0-56CE-4D3A-B369-406BBD5643E9}" type="datetime1">
              <a:rPr lang="en-US" smtClean="0"/>
              <a:t>5/30/20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F5B2BB-AF19-4224-AB01-5E435F22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10FD46-DB10-4772-84E4-9FF06813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9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3A242-9685-4B47-A60F-7F0E0EA1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2B2DA-379B-4538-86FD-03D3DB21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499954F-CD45-4A02-8D54-5718427B76FA}" type="datetime1">
              <a:rPr lang="en-US" smtClean="0"/>
              <a:t>5/30/20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31AD6A-7D47-4D4C-899B-A5C752CC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23884-4892-402F-9722-95EC40C2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8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343536-67CB-45F7-8996-6BC67B15A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5B36D9-C27E-490F-9C33-07C6564B6975}" type="datetime1">
              <a:rPr lang="en-US" smtClean="0"/>
              <a:t>5/30/20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4D3283-4140-423A-BAD4-AD7FA12E4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B4BF4-BCBC-4C07-B593-604E03DB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6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5B728-B910-45B0-A96A-4E2087C2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E2D79-F5C8-48F8-BAED-9EDF8102D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A9BFE-DF74-4F19-8534-2387B3B39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5A651-79A8-4DE9-8FCC-CB78BCAD55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039C6-7AB9-47FE-BEA5-1E808BCA234C}" type="datetime1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77F27-F760-45BC-ADFD-458DFC2C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EDF92-CA4B-4107-844A-C83C89C3D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6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632A2-DC40-48D5-B848-6F8D50AF3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B67EC-0D28-41F3-9171-4C9671F77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9CDD5-6FC3-4614-9ACE-7588EB5F2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DC59D-2F2A-41D7-A85C-A29EB52D4E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BC44E6-2C47-40DF-98C4-0D8C17733C1B}" type="datetime1">
              <a:rPr lang="en-US" smtClean="0"/>
              <a:t>5/30/20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5BDD0-F22D-4929-B7CE-AB64004A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353A0-B313-48A9-8983-7F2213A0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999FA3-3F4F-4679-B896-7AED7C42D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CC478-8C86-40A7-9711-E2AB34EA6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0E705-E780-4E8B-97EB-D8E429EFC851}"/>
              </a:ext>
            </a:extLst>
          </p:cNvPr>
          <p:cNvGrpSpPr/>
          <p:nvPr userDrawn="1"/>
        </p:nvGrpSpPr>
        <p:grpSpPr>
          <a:xfrm>
            <a:off x="9972675" y="0"/>
            <a:ext cx="2219325" cy="6858000"/>
            <a:chOff x="9972675" y="0"/>
            <a:chExt cx="2219325" cy="685800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EC09C42-576C-49EF-829D-2A312792DCAA}"/>
                </a:ext>
              </a:extLst>
            </p:cNvPr>
            <p:cNvGrpSpPr/>
            <p:nvPr/>
          </p:nvGrpSpPr>
          <p:grpSpPr>
            <a:xfrm rot="10800000">
              <a:off x="9972675" y="0"/>
              <a:ext cx="2219325" cy="6858000"/>
              <a:chOff x="0" y="0"/>
              <a:chExt cx="2219325" cy="6858000"/>
            </a:xfrm>
          </p:grpSpPr>
          <p:pic>
            <p:nvPicPr>
              <p:cNvPr id="10" name="Picture 9" descr="A picture containing game&#10;&#10;Description automatically generated">
                <a:extLst>
                  <a:ext uri="{FF2B5EF4-FFF2-40B4-BE49-F238E27FC236}">
                    <a16:creationId xmlns:a16="http://schemas.microsoft.com/office/drawing/2014/main" id="{09B92CD1-4DDD-414A-9F09-786E520E84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0549"/>
              <a:stretch/>
            </p:blipFill>
            <p:spPr>
              <a:xfrm>
                <a:off x="0" y="0"/>
                <a:ext cx="2019300" cy="6858000"/>
              </a:xfrm>
              <a:prstGeom prst="rect">
                <a:avLst/>
              </a:prstGeom>
            </p:spPr>
          </p:pic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0E01EC8E-DD7C-4B83-B4A4-FE6F0684304B}"/>
                  </a:ext>
                </a:extLst>
              </p:cNvPr>
              <p:cNvSpPr/>
              <p:nvPr/>
            </p:nvSpPr>
            <p:spPr>
              <a:xfrm>
                <a:off x="885825" y="1847850"/>
                <a:ext cx="1333500" cy="1381125"/>
              </a:xfrm>
              <a:custGeom>
                <a:avLst/>
                <a:gdLst>
                  <a:gd name="connsiteX0" fmla="*/ 1038225 w 1333500"/>
                  <a:gd name="connsiteY0" fmla="*/ 38100 h 1381125"/>
                  <a:gd name="connsiteX1" fmla="*/ 1038225 w 1333500"/>
                  <a:gd name="connsiteY1" fmla="*/ 95250 h 1381125"/>
                  <a:gd name="connsiteX2" fmla="*/ 247650 w 1333500"/>
                  <a:gd name="connsiteY2" fmla="*/ 266700 h 1381125"/>
                  <a:gd name="connsiteX3" fmla="*/ 0 w 1333500"/>
                  <a:gd name="connsiteY3" fmla="*/ 895350 h 1381125"/>
                  <a:gd name="connsiteX4" fmla="*/ 390525 w 1333500"/>
                  <a:gd name="connsiteY4" fmla="*/ 1381125 h 1381125"/>
                  <a:gd name="connsiteX5" fmla="*/ 1295400 w 1333500"/>
                  <a:gd name="connsiteY5" fmla="*/ 1362075 h 1381125"/>
                  <a:gd name="connsiteX6" fmla="*/ 1333500 w 1333500"/>
                  <a:gd name="connsiteY6" fmla="*/ 0 h 1381125"/>
                  <a:gd name="connsiteX7" fmla="*/ 1038225 w 1333500"/>
                  <a:gd name="connsiteY7" fmla="*/ 38100 h 1381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3500" h="1381125">
                    <a:moveTo>
                      <a:pt x="1038225" y="38100"/>
                    </a:moveTo>
                    <a:lnTo>
                      <a:pt x="1038225" y="95250"/>
                    </a:lnTo>
                    <a:lnTo>
                      <a:pt x="247650" y="266700"/>
                    </a:lnTo>
                    <a:lnTo>
                      <a:pt x="0" y="895350"/>
                    </a:lnTo>
                    <a:lnTo>
                      <a:pt x="390525" y="1381125"/>
                    </a:lnTo>
                    <a:lnTo>
                      <a:pt x="1295400" y="1362075"/>
                    </a:lnTo>
                    <a:lnTo>
                      <a:pt x="1333500" y="0"/>
                    </a:lnTo>
                    <a:lnTo>
                      <a:pt x="1038225" y="381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0B20B5E-4ECF-4E17-A5B7-2F7D1A406807}"/>
                </a:ext>
              </a:extLst>
            </p:cNvPr>
            <p:cNvSpPr/>
            <p:nvPr/>
          </p:nvSpPr>
          <p:spPr>
            <a:xfrm>
              <a:off x="10134600" y="4622800"/>
              <a:ext cx="1676400" cy="18700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A picture containing game&#10;&#10;Description automatically generated">
            <a:extLst>
              <a:ext uri="{FF2B5EF4-FFF2-40B4-BE49-F238E27FC236}">
                <a16:creationId xmlns:a16="http://schemas.microsoft.com/office/drawing/2014/main" id="{8D2FAB0C-BBD8-4512-A32C-BB61F0A472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3" t="6667" r="71290" b="70879"/>
          <a:stretch/>
        </p:blipFill>
        <p:spPr>
          <a:xfrm>
            <a:off x="215900" y="5709952"/>
            <a:ext cx="939800" cy="934022"/>
          </a:xfrm>
          <a:prstGeom prst="ellipse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52695-0ED6-4296-B9ED-8EC55D5DA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A4F90-71DC-4D4B-B302-91650652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5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EB9B6-D865-4187-845E-51831CBB40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Levenim MT" panose="02010502060101010101" pitchFamily="2" charset="-79"/>
                <a:cs typeface="Levenim MT" panose="02010502060101010101" pitchFamily="2" charset="-79"/>
              </a:rPr>
              <a:t>CHAMPIOSHIP COMMITTEE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12C2B-C91C-47CC-96CC-D5A3E4BBE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300" y="3602037"/>
            <a:ext cx="8382000" cy="2624591"/>
          </a:xfrm>
        </p:spPr>
        <p:txBody>
          <a:bodyPr>
            <a:normAutofit/>
          </a:bodyPr>
          <a:lstStyle/>
          <a:p>
            <a:r>
              <a:rPr lang="en-US" sz="2800"/>
              <a:t>APPENDIX B</a:t>
            </a:r>
            <a:endParaRPr lang="en-US" sz="2800" dirty="0"/>
          </a:p>
          <a:p>
            <a:r>
              <a:rPr lang="en-US" sz="2800" dirty="0"/>
              <a:t>Conference Championship, Sail-in Events, and Committee Selection</a:t>
            </a:r>
          </a:p>
          <a:p>
            <a:r>
              <a:rPr lang="en-US" sz="2800" dirty="0">
                <a:solidFill>
                  <a:schemeClr val="tx2"/>
                </a:solidFill>
              </a:rPr>
              <a:t>May 30, 2020</a:t>
            </a:r>
          </a:p>
        </p:txBody>
      </p:sp>
    </p:spTree>
    <p:extLst>
      <p:ext uri="{BB962C8B-B14F-4D97-AF65-F5344CB8AC3E}">
        <p14:creationId xmlns:p14="http://schemas.microsoft.com/office/powerpoint/2010/main" val="54718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4DB46-441B-7B4C-B194-B7740A7F3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Qualification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BA513-93BF-4344-96E6-B8FAFF76D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NEISA event (3 entries)</a:t>
            </a:r>
          </a:p>
          <a:p>
            <a:r>
              <a:rPr lang="en-US" dirty="0"/>
              <a:t>PCCSC event (2 entries)</a:t>
            </a:r>
          </a:p>
          <a:p>
            <a:r>
              <a:rPr lang="en-US" dirty="0"/>
              <a:t>ACC Championship (4 entries)</a:t>
            </a:r>
          </a:p>
          <a:p>
            <a:r>
              <a:rPr lang="en-US" dirty="0"/>
              <a:t>MCSA event (2 entries)</a:t>
            </a:r>
          </a:p>
          <a:p>
            <a:r>
              <a:rPr lang="en-US" dirty="0"/>
              <a:t>MAISA event (3 entries)</a:t>
            </a:r>
          </a:p>
          <a:p>
            <a:r>
              <a:rPr lang="en-US" dirty="0"/>
              <a:t>SAISA event (2 entries)</a:t>
            </a:r>
          </a:p>
          <a:p>
            <a:r>
              <a:rPr lang="en-US" dirty="0"/>
              <a:t>10 entries provided to conferences directly</a:t>
            </a:r>
          </a:p>
          <a:p>
            <a:endParaRPr lang="en-US" dirty="0"/>
          </a:p>
          <a:p>
            <a:r>
              <a:rPr lang="en-US" dirty="0"/>
              <a:t>Total of 26 earned entries</a:t>
            </a:r>
          </a:p>
          <a:p>
            <a:pPr lvl="1"/>
            <a:r>
              <a:rPr lang="en-US" dirty="0"/>
              <a:t>Leaves 10 entries for the committee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81035-78DD-2743-88F9-CE14C046B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47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E0AB6-7191-0D4A-A3B8-6DF207246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Finishes from CY19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EB753-DAB0-C540-ABBE-2869882AC7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NEISA[5]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PCCSC[2]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MAISA[8]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PCCSC[1]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D67CDA-4696-FF43-99DC-8950DB9B6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[NEISA]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B672E-5DE5-5A4D-B75B-D63CDE740F7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PCCSC[1]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NEISA[2]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NEISA[5]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26CB6-C441-0B4E-BB6C-12F65B64A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11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30BB7D7-75FE-CC41-B8D3-FDE78063B3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ACC Championship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BA62E04-1759-CA49-A319-DC48E306AA1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NEISA[1]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MAISA[2]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NEISA[4]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MAISA[1]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55E532A-0EE3-4D49-900B-FF3259F2F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1960" y="1672606"/>
            <a:ext cx="3474720" cy="823912"/>
          </a:xfrm>
        </p:spPr>
        <p:txBody>
          <a:bodyPr/>
          <a:lstStyle/>
          <a:p>
            <a:r>
              <a:rPr lang="en-US" dirty="0"/>
              <a:t>[PCCSC]</a:t>
            </a:r>
          </a:p>
        </p:txBody>
      </p:sp>
    </p:spTree>
    <p:extLst>
      <p:ext uri="{BB962C8B-B14F-4D97-AF65-F5344CB8AC3E}">
        <p14:creationId xmlns:p14="http://schemas.microsoft.com/office/powerpoint/2010/main" val="9668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4609-CA2E-F84C-AE83-455EE8A7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Finishes from CY19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ECECB4-BD26-F645-B4EB-DD96AEBB0D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[MCSA]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0786F-30FB-B340-A5E7-03C440B9A0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SAISA[3]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MCSA[2]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NEISA[8]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MAISA[7]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5BAF40-3637-2249-A1FA-28E99EC94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[SAISA]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65C979-A548-DB4A-B326-8F8F9EB1490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SAISA[3]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SAISA[1]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NEISA[5]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SAISA[2]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8EC2A-C044-CA49-B7B2-664555C5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12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CB4FDC8-5120-4847-B476-3EEE7E8C2B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[MAISA]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8B0BD4A-FDCF-804E-B529-969DF21CCD9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PCCSC[1]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NEISA[6]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MAISA[5]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SAISA[1]</a:t>
            </a:r>
          </a:p>
        </p:txBody>
      </p:sp>
    </p:spTree>
    <p:extLst>
      <p:ext uri="{BB962C8B-B14F-4D97-AF65-F5344CB8AC3E}">
        <p14:creationId xmlns:p14="http://schemas.microsoft.com/office/powerpoint/2010/main" val="3824284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625E22-9DCE-B148-A1A3-74D2E509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13</a:t>
            </a:fld>
            <a:endParaRPr lang="en-US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933DC7C-3817-8C41-80F5-80EA40E192B3}"/>
              </a:ext>
            </a:extLst>
          </p:cNvPr>
          <p:cNvSpPr txBox="1">
            <a:spLocks/>
          </p:cNvSpPr>
          <p:nvPr/>
        </p:nvSpPr>
        <p:spPr>
          <a:xfrm>
            <a:off x="426399" y="1479898"/>
            <a:ext cx="3474720" cy="19873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[PCCSC]</a:t>
            </a:r>
          </a:p>
          <a:p>
            <a:r>
              <a:rPr lang="en-US" dirty="0"/>
              <a:t>NEISA[5]</a:t>
            </a:r>
          </a:p>
          <a:p>
            <a:r>
              <a:rPr lang="en-US" dirty="0"/>
              <a:t>PCCSC[2]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E8C9298-9F87-7945-A8B9-4D2B68ADD2FC}"/>
              </a:ext>
            </a:extLst>
          </p:cNvPr>
          <p:cNvSpPr txBox="1">
            <a:spLocks/>
          </p:cNvSpPr>
          <p:nvPr/>
        </p:nvSpPr>
        <p:spPr>
          <a:xfrm>
            <a:off x="4358640" y="1479898"/>
            <a:ext cx="3474720" cy="19873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[NEISA]</a:t>
            </a:r>
          </a:p>
          <a:p>
            <a:r>
              <a:rPr lang="en-US" dirty="0"/>
              <a:t>NEISA[1]</a:t>
            </a:r>
          </a:p>
          <a:p>
            <a:r>
              <a:rPr lang="en-US" dirty="0"/>
              <a:t>PCCSC[1]</a:t>
            </a:r>
          </a:p>
          <a:p>
            <a:r>
              <a:rPr lang="en-US" dirty="0"/>
              <a:t>MAISA[3]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DEBC385-484F-9F47-B3DA-24DF6BC75D2C}"/>
              </a:ext>
            </a:extLst>
          </p:cNvPr>
          <p:cNvSpPr txBox="1">
            <a:spLocks/>
          </p:cNvSpPr>
          <p:nvPr/>
        </p:nvSpPr>
        <p:spPr>
          <a:xfrm>
            <a:off x="8290881" y="1479898"/>
            <a:ext cx="3474720" cy="19873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ACC</a:t>
            </a:r>
          </a:p>
          <a:p>
            <a:r>
              <a:rPr lang="en-US" dirty="0"/>
              <a:t>NEISA[2]</a:t>
            </a:r>
          </a:p>
          <a:p>
            <a:r>
              <a:rPr lang="en-US" dirty="0"/>
              <a:t>NEISA[3]</a:t>
            </a:r>
          </a:p>
          <a:p>
            <a:r>
              <a:rPr lang="en-US" dirty="0"/>
              <a:t>MAISA[2]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8F88652C-8FD8-1741-8CDF-9679EA252A5E}"/>
              </a:ext>
            </a:extLst>
          </p:cNvPr>
          <p:cNvSpPr txBox="1">
            <a:spLocks/>
          </p:cNvSpPr>
          <p:nvPr/>
        </p:nvSpPr>
        <p:spPr>
          <a:xfrm>
            <a:off x="426399" y="3972022"/>
            <a:ext cx="3474720" cy="19873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[MCSA]</a:t>
            </a:r>
          </a:p>
          <a:p>
            <a:r>
              <a:rPr lang="en-US" dirty="0"/>
              <a:t>SAISA[3]</a:t>
            </a:r>
          </a:p>
          <a:p>
            <a:r>
              <a:rPr lang="en-US" dirty="0"/>
              <a:t>MCSA[2]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885797E-0ADC-9445-BE4D-ED63F1CA6655}"/>
              </a:ext>
            </a:extLst>
          </p:cNvPr>
          <p:cNvSpPr txBox="1">
            <a:spLocks/>
          </p:cNvSpPr>
          <p:nvPr/>
        </p:nvSpPr>
        <p:spPr>
          <a:xfrm>
            <a:off x="4358640" y="4561956"/>
            <a:ext cx="3474720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7EA9457-637A-E449-A650-7CD6AD57B58D}"/>
              </a:ext>
            </a:extLst>
          </p:cNvPr>
          <p:cNvSpPr txBox="1">
            <a:spLocks/>
          </p:cNvSpPr>
          <p:nvPr/>
        </p:nvSpPr>
        <p:spPr>
          <a:xfrm>
            <a:off x="4352445" y="3972022"/>
            <a:ext cx="3474720" cy="19873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[SAISA]</a:t>
            </a:r>
            <a:endParaRPr lang="en-US" dirty="0"/>
          </a:p>
          <a:p>
            <a:r>
              <a:rPr lang="en-US" dirty="0"/>
              <a:t>SAISA[1]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140E263C-268F-0B42-9133-9D910A71DB90}"/>
              </a:ext>
            </a:extLst>
          </p:cNvPr>
          <p:cNvSpPr txBox="1">
            <a:spLocks/>
          </p:cNvSpPr>
          <p:nvPr/>
        </p:nvSpPr>
        <p:spPr>
          <a:xfrm>
            <a:off x="8290881" y="3972022"/>
            <a:ext cx="3474720" cy="19873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[MAISA]</a:t>
            </a:r>
          </a:p>
          <a:p>
            <a:r>
              <a:rPr lang="en-US" dirty="0"/>
              <a:t>NEISA[6]</a:t>
            </a:r>
          </a:p>
          <a:p>
            <a:r>
              <a:rPr lang="en-US" dirty="0"/>
              <a:t>MAISA[5]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9BB169-9DED-5640-B31D-4A4B4B98ED04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64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Confirmed Earned Entries</a:t>
            </a:r>
          </a:p>
        </p:txBody>
      </p:sp>
    </p:spTree>
    <p:extLst>
      <p:ext uri="{BB962C8B-B14F-4D97-AF65-F5344CB8AC3E}">
        <p14:creationId xmlns:p14="http://schemas.microsoft.com/office/powerpoint/2010/main" val="3986820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DECD-2892-114B-B728-9B30566A2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Resulting National’s Allocation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A99E2-8A12-E54A-9AD0-21441AA97E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Conference Representation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9DC00C-F502-2248-A228-96303BAF844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NEISA Championship (2)</a:t>
            </a:r>
          </a:p>
          <a:p>
            <a:pPr lvl="1"/>
            <a:r>
              <a:rPr lang="en-US" dirty="0"/>
              <a:t>NEISA[1,2,3,6]</a:t>
            </a:r>
          </a:p>
          <a:p>
            <a:r>
              <a:rPr lang="en-US" dirty="0"/>
              <a:t>MAISA Championship (2)</a:t>
            </a:r>
          </a:p>
          <a:p>
            <a:pPr lvl="1"/>
            <a:r>
              <a:rPr lang="en-US" dirty="0"/>
              <a:t>MAISA[2,3,5]</a:t>
            </a:r>
          </a:p>
          <a:p>
            <a:r>
              <a:rPr lang="en-US" dirty="0"/>
              <a:t>PCCSC Championship (2)</a:t>
            </a:r>
          </a:p>
          <a:p>
            <a:pPr lvl="1"/>
            <a:r>
              <a:rPr lang="en-US" dirty="0"/>
              <a:t>PCCSC[1,2]</a:t>
            </a:r>
          </a:p>
          <a:p>
            <a:r>
              <a:rPr lang="en-US" dirty="0"/>
              <a:t>SAISA Championship (2)</a:t>
            </a:r>
          </a:p>
          <a:p>
            <a:pPr lvl="1"/>
            <a:r>
              <a:rPr lang="en-US" dirty="0"/>
              <a:t>PCCSC[1,3]</a:t>
            </a:r>
          </a:p>
          <a:p>
            <a:r>
              <a:rPr lang="en-US" dirty="0"/>
              <a:t>MCSA Championship (2)</a:t>
            </a:r>
          </a:p>
          <a:p>
            <a:pPr lvl="1"/>
            <a:r>
              <a:rPr lang="en-US" dirty="0"/>
              <a:t>MCSA[2]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3990C4-DEF3-F043-9B70-DA298AE9F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At-Large (Committee) Allocation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FDE78F-F04F-964F-AB58-E251C969D39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14 entries to be selected by the committee</a:t>
            </a:r>
          </a:p>
          <a:p>
            <a:pPr lvl="1"/>
            <a:r>
              <a:rPr lang="en-US" dirty="0"/>
              <a:t>39% of available entries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08369-38C0-0748-BD86-EBD73452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61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EBD33BC0-4251-D943-8107-14B4179B2DD4}"/>
              </a:ext>
            </a:extLst>
          </p:cNvPr>
          <p:cNvSpPr txBox="1">
            <a:spLocks/>
          </p:cNvSpPr>
          <p:nvPr/>
        </p:nvSpPr>
        <p:spPr>
          <a:xfrm>
            <a:off x="158609" y="2020453"/>
            <a:ext cx="3474720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SAISA Champ.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SAISA[1]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SAISA[2]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SAISA[3]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SAISA[4]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SAISA[5]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7E1F149B-AF46-984E-A946-72FE7BA35254}"/>
              </a:ext>
            </a:extLst>
          </p:cNvPr>
          <p:cNvSpPr txBox="1">
            <a:spLocks/>
          </p:cNvSpPr>
          <p:nvPr/>
        </p:nvSpPr>
        <p:spPr>
          <a:xfrm>
            <a:off x="5758650" y="2020453"/>
            <a:ext cx="3474720" cy="30202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NEISA Champ.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NEISA[1]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NEISA[2]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NEISA[3]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NEISA[4]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NEISA[5]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NEISA[6]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NEISA[7]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625E22-9DCE-B148-A1A3-74D2E509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15</a:t>
            </a:fld>
            <a:endParaRPr lang="en-US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E8C9298-9F87-7945-A8B9-4D2B68ADD2FC}"/>
              </a:ext>
            </a:extLst>
          </p:cNvPr>
          <p:cNvSpPr txBox="1">
            <a:spLocks/>
          </p:cNvSpPr>
          <p:nvPr/>
        </p:nvSpPr>
        <p:spPr>
          <a:xfrm>
            <a:off x="2958630" y="2020453"/>
            <a:ext cx="3474720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MAISA Champ.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MAISA[2]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MAISA[3]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MAISA[4]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MAISA[5]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MAISA[6]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DEBC385-484F-9F47-B3DA-24DF6BC75D2C}"/>
              </a:ext>
            </a:extLst>
          </p:cNvPr>
          <p:cNvSpPr txBox="1">
            <a:spLocks/>
          </p:cNvSpPr>
          <p:nvPr/>
        </p:nvSpPr>
        <p:spPr>
          <a:xfrm>
            <a:off x="8558673" y="430161"/>
            <a:ext cx="3474720" cy="256530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PCCSC Champ.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SAISA[1]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PCCSC[2]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PCCSC[3]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PCCSC[4]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PCCSC[5]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885797E-0ADC-9445-BE4D-ED63F1CA6655}"/>
              </a:ext>
            </a:extLst>
          </p:cNvPr>
          <p:cNvSpPr txBox="1">
            <a:spLocks/>
          </p:cNvSpPr>
          <p:nvPr/>
        </p:nvSpPr>
        <p:spPr>
          <a:xfrm>
            <a:off x="4358640" y="4561956"/>
            <a:ext cx="3474720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7EA9457-637A-E449-A650-7CD6AD57B58D}"/>
              </a:ext>
            </a:extLst>
          </p:cNvPr>
          <p:cNvSpPr txBox="1">
            <a:spLocks/>
          </p:cNvSpPr>
          <p:nvPr/>
        </p:nvSpPr>
        <p:spPr>
          <a:xfrm>
            <a:off x="8558671" y="3639270"/>
            <a:ext cx="3474720" cy="218566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647"/>
              </a:buClr>
              <a:buFont typeface="Wingdings" pitchFamily="2" charset="2"/>
              <a:buChar char="Ø"/>
              <a:defRPr sz="2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647"/>
              </a:buClr>
              <a:buFont typeface="Wingdings" pitchFamily="2" charset="2"/>
              <a:buChar char="Ø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MCSA Champ.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MCSA[1]</a:t>
            </a:r>
          </a:p>
          <a:p>
            <a:pPr marL="514350" indent="-514350">
              <a:buFont typeface="+mj-lt"/>
              <a:buAutoNum type="arabicPeriod"/>
            </a:pPr>
            <a:r>
              <a:rPr lang="en-US" strike="sngStrike" dirty="0"/>
              <a:t>MCSA[2]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MCSA[3]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MCSA[4]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9BB169-9DED-5640-B31D-4A4B4B98ED04}"/>
              </a:ext>
            </a:extLst>
          </p:cNvPr>
          <p:cNvSpPr txBox="1">
            <a:spLocks/>
          </p:cNvSpPr>
          <p:nvPr/>
        </p:nvSpPr>
        <p:spPr>
          <a:xfrm>
            <a:off x="473234" y="371796"/>
            <a:ext cx="777081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64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Example entries from each conference championships</a:t>
            </a:r>
          </a:p>
        </p:txBody>
      </p:sp>
    </p:spTree>
    <p:extLst>
      <p:ext uri="{BB962C8B-B14F-4D97-AF65-F5344CB8AC3E}">
        <p14:creationId xmlns:p14="http://schemas.microsoft.com/office/powerpoint/2010/main" val="3864839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59998-BBDD-8E47-8E05-91818C2F7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At-large committee entries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34CC4-0F84-CE4B-B916-E931EC47FA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NEISA[7]</a:t>
            </a:r>
          </a:p>
          <a:p>
            <a:r>
              <a:rPr lang="en-US" dirty="0"/>
              <a:t>NEISA[8]</a:t>
            </a:r>
          </a:p>
          <a:p>
            <a:r>
              <a:rPr lang="en-US" dirty="0"/>
              <a:t>NEISA[9]</a:t>
            </a:r>
          </a:p>
          <a:p>
            <a:r>
              <a:rPr lang="en-US" dirty="0"/>
              <a:t>NEISA[10]</a:t>
            </a:r>
          </a:p>
          <a:p>
            <a:r>
              <a:rPr lang="en-US" dirty="0"/>
              <a:t>NEISA[11]</a:t>
            </a:r>
          </a:p>
          <a:p>
            <a:r>
              <a:rPr lang="en-US" dirty="0"/>
              <a:t>NEISA[12]</a:t>
            </a:r>
          </a:p>
          <a:p>
            <a:r>
              <a:rPr lang="en-US" dirty="0"/>
              <a:t>NEISA[13]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0CE22-4A1D-8843-9693-1022B1C0A7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MAISA[6]</a:t>
            </a:r>
          </a:p>
          <a:p>
            <a:r>
              <a:rPr lang="en-US" dirty="0"/>
              <a:t>MAISA[7]</a:t>
            </a:r>
          </a:p>
          <a:p>
            <a:r>
              <a:rPr lang="en-US" dirty="0"/>
              <a:t>MAISA[8]</a:t>
            </a:r>
          </a:p>
          <a:p>
            <a:r>
              <a:rPr lang="en-US" dirty="0"/>
              <a:t>MAISA[9]</a:t>
            </a:r>
          </a:p>
          <a:p>
            <a:r>
              <a:rPr lang="en-US" dirty="0"/>
              <a:t>MAISA[10]</a:t>
            </a:r>
          </a:p>
          <a:p>
            <a:r>
              <a:rPr lang="en-US" dirty="0"/>
              <a:t>MAISA[11]</a:t>
            </a:r>
          </a:p>
          <a:p>
            <a:r>
              <a:rPr lang="en-US" dirty="0"/>
              <a:t>SAISA[5]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EC2282-3722-A84B-AF18-6F52C8EEB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12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DC591-2FF4-0B4C-8B0E-9E8A4FEB6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NWICSA/SEISA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6A2EA-4D28-A54E-AA38-40D1006BF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NWICSA and SEISA teams can qualify through automatic entries in a qualification event or through the committee</a:t>
            </a:r>
          </a:p>
          <a:p>
            <a:pPr lvl="1"/>
            <a:r>
              <a:rPr lang="en-US" dirty="0"/>
              <a:t>The championship committee can allocate berths to the qualifying events directly to teams not in the 5 named conferences, not to exceed 1 berth per event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Named conferences = SAISA, NEISA, MAISA, MCSA, and PCCSC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D6ABC-18AC-634D-AD55-1397549CC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56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31F3B-FA11-994E-9F3B-19181E2A6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4CE60-635B-7F4B-90E1-0F9B4F103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an event has less than 4 races?</a:t>
            </a:r>
          </a:p>
          <a:p>
            <a:pPr lvl="1"/>
            <a:r>
              <a:rPr lang="en-US" dirty="0"/>
              <a:t>All available entries from that event will be returned as at-large entries for determination by the committee</a:t>
            </a:r>
          </a:p>
          <a:p>
            <a:r>
              <a:rPr lang="en-US" dirty="0"/>
              <a:t>What if a berth to a qualifying event goes unallocated at 60 days prior </a:t>
            </a:r>
            <a:br>
              <a:rPr lang="en-US" dirty="0"/>
            </a:br>
            <a:r>
              <a:rPr lang="en-US" dirty="0"/>
              <a:t>to the event?</a:t>
            </a:r>
          </a:p>
          <a:p>
            <a:pPr lvl="1"/>
            <a:r>
              <a:rPr lang="en-US" dirty="0"/>
              <a:t>The championship committee will allocate the berth to a team from an un-named conference (priority) or to another conference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6A4FB-8380-FB40-A542-F8B4B28C0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23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6C9DC-BF65-4C4B-9D2E-0BF8BA5E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CA84E-A93E-9D4C-B5A4-E31FC4147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don’t berths cascade down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CD9FB-5C9D-CB48-98AB-08F1C32C9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A4F90-71DC-4D4B-B302-916506524FA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2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D4443-4F33-4443-83BF-EB01CEF3C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88181-51C6-6045-A45A-C19880432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Teams would compete at events to earn automatic entries to nationals</a:t>
            </a:r>
          </a:p>
          <a:p>
            <a:endParaRPr lang="en-US" dirty="0"/>
          </a:p>
          <a:p>
            <a:r>
              <a:rPr lang="en-US" dirty="0"/>
              <a:t> The events would be spread across conferences for equal access</a:t>
            </a:r>
          </a:p>
          <a:p>
            <a:pPr lvl="1"/>
            <a:r>
              <a:rPr lang="en-US" dirty="0"/>
              <a:t>Number of entries available would vary based on strength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Unallocated entries would be given to a committee to select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650C5-1282-164D-9B60-905FD863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5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D0A2-6C56-6C44-A071-6EFD5229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to nationals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C64A96-755E-AC4C-8E92-D4E1BE4A0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162802-208C-1940-BF08-4A28857A2D54}"/>
              </a:ext>
            </a:extLst>
          </p:cNvPr>
          <p:cNvSpPr txBox="1"/>
          <p:nvPr/>
        </p:nvSpPr>
        <p:spPr>
          <a:xfrm>
            <a:off x="228600" y="1488526"/>
            <a:ext cx="749104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Compete throughout the year. Did you earn an automatic entry from one of the qualifying events?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4EE515-82A3-4642-A296-058A9EFFE71D}"/>
              </a:ext>
            </a:extLst>
          </p:cNvPr>
          <p:cNvSpPr txBox="1"/>
          <p:nvPr/>
        </p:nvSpPr>
        <p:spPr>
          <a:xfrm>
            <a:off x="712177" y="3135035"/>
            <a:ext cx="6523892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Did you qualify for nationals through your conference’s qualification system?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8B4558-1B24-EA43-9E92-E4F6E820B34D}"/>
              </a:ext>
            </a:extLst>
          </p:cNvPr>
          <p:cNvSpPr txBox="1"/>
          <p:nvPr/>
        </p:nvSpPr>
        <p:spPr>
          <a:xfrm>
            <a:off x="369277" y="4631482"/>
            <a:ext cx="7209692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Did the committee select your team for an at-large entry to nationals based on your team’s performance over the year?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609C5C-8DE1-B943-8B18-A9D2F95E9A95}"/>
              </a:ext>
            </a:extLst>
          </p:cNvPr>
          <p:cNvSpPr txBox="1"/>
          <p:nvPr/>
        </p:nvSpPr>
        <p:spPr>
          <a:xfrm>
            <a:off x="7735765" y="2632163"/>
            <a:ext cx="1131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Yes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A69B73-F488-3440-BB3E-96D58383F8BF}"/>
              </a:ext>
            </a:extLst>
          </p:cNvPr>
          <p:cNvSpPr txBox="1"/>
          <p:nvPr/>
        </p:nvSpPr>
        <p:spPr>
          <a:xfrm>
            <a:off x="3853963" y="3944814"/>
            <a:ext cx="1131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DB7332-FA7F-8B49-BEF5-2AD8100803C1}"/>
              </a:ext>
            </a:extLst>
          </p:cNvPr>
          <p:cNvSpPr txBox="1"/>
          <p:nvPr/>
        </p:nvSpPr>
        <p:spPr>
          <a:xfrm>
            <a:off x="9809936" y="2278219"/>
            <a:ext cx="1783427" cy="6463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Team added to national’s field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A802E5-836B-5F4A-91E2-8E96DCB9EA61}"/>
              </a:ext>
            </a:extLst>
          </p:cNvPr>
          <p:cNvSpPr txBox="1"/>
          <p:nvPr/>
        </p:nvSpPr>
        <p:spPr>
          <a:xfrm>
            <a:off x="10052539" y="5058862"/>
            <a:ext cx="1783427" cy="147732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Team is not eligible for national’s competition that year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C98EF97-65B8-AD4F-8652-5EF542B9C3E5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3974123" y="2134857"/>
            <a:ext cx="0" cy="10001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B5CFC7-27DF-6542-823C-43A030A79617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3974123" y="3781366"/>
            <a:ext cx="0" cy="85011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32C619A-A8DC-6C4B-8062-E461E6D5E5EB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7236069" y="2814089"/>
            <a:ext cx="2573867" cy="64411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CE81CB7-7309-A249-93AB-4F3E30B1C482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7578969" y="2968750"/>
            <a:ext cx="2708031" cy="198589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75E4FDD-D936-7D43-8E9F-B64470A79EEA}"/>
              </a:ext>
            </a:extLst>
          </p:cNvPr>
          <p:cNvSpPr txBox="1"/>
          <p:nvPr/>
        </p:nvSpPr>
        <p:spPr>
          <a:xfrm>
            <a:off x="7681547" y="3740324"/>
            <a:ext cx="1131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Yes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B0C5C9D-4C65-FC49-A7DE-885E0C5740A6}"/>
              </a:ext>
            </a:extLst>
          </p:cNvPr>
          <p:cNvCxnSpPr/>
          <p:nvPr/>
        </p:nvCxnSpPr>
        <p:spPr>
          <a:xfrm>
            <a:off x="3974123" y="5293072"/>
            <a:ext cx="0" cy="45236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67E46EC-EAB6-7D4F-9FAA-4C58D72D11F6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974123" y="5745437"/>
            <a:ext cx="6078416" cy="5208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2208B7A-D7B7-F74B-993B-4848D12DE406}"/>
              </a:ext>
            </a:extLst>
          </p:cNvPr>
          <p:cNvSpPr txBox="1"/>
          <p:nvPr/>
        </p:nvSpPr>
        <p:spPr>
          <a:xfrm>
            <a:off x="7071183" y="5745433"/>
            <a:ext cx="1131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C8A2E3-E503-1F48-8F33-64A3682D406E}"/>
              </a:ext>
            </a:extLst>
          </p:cNvPr>
          <p:cNvSpPr txBox="1"/>
          <p:nvPr/>
        </p:nvSpPr>
        <p:spPr>
          <a:xfrm>
            <a:off x="3908183" y="2357835"/>
            <a:ext cx="1131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No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77E39E5-7547-774A-9726-8A460C1E29A9}"/>
              </a:ext>
            </a:extLst>
          </p:cNvPr>
          <p:cNvCxnSpPr>
            <a:cxnSpLocks/>
          </p:cNvCxnSpPr>
          <p:nvPr/>
        </p:nvCxnSpPr>
        <p:spPr>
          <a:xfrm>
            <a:off x="7736470" y="1814692"/>
            <a:ext cx="2073466" cy="54314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C064CF2-7881-034C-9C7D-0075AF6C5920}"/>
              </a:ext>
            </a:extLst>
          </p:cNvPr>
          <p:cNvSpPr txBox="1"/>
          <p:nvPr/>
        </p:nvSpPr>
        <p:spPr>
          <a:xfrm>
            <a:off x="8045721" y="1501910"/>
            <a:ext cx="1131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412137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5ECEF-8EFE-6243-8B8F-F9F52C9EE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national’s entries are allocated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E62E0-3F06-E04A-803E-0A6E6E1B4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Granted Entries (10)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945B3-8537-704A-BA17-5AEE095239E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Each conference receives 2 entries to be distributed as they see fit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A75ED-4157-774B-8689-E244E599E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13106" y="1672606"/>
            <a:ext cx="3474720" cy="823912"/>
          </a:xfrm>
        </p:spPr>
        <p:txBody>
          <a:bodyPr/>
          <a:lstStyle/>
          <a:p>
            <a:r>
              <a:rPr lang="en-US" dirty="0"/>
              <a:t>Earned Entries (12-24)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A9A5ED-959A-114B-BFA7-47038E04C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13106" y="2501106"/>
            <a:ext cx="3474720" cy="3684588"/>
          </a:xfrm>
        </p:spPr>
        <p:txBody>
          <a:bodyPr/>
          <a:lstStyle/>
          <a:p>
            <a:r>
              <a:rPr lang="en-US" dirty="0"/>
              <a:t>6 qualifying events are held in which individual teams can earn automatic entries to nationals</a:t>
            </a:r>
          </a:p>
          <a:p>
            <a:r>
              <a:rPr lang="en-US" dirty="0"/>
              <a:t>Each event will have between 2 and 4 available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66802-52B9-DF49-894A-AC731A8C9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4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240CEE-9E60-5942-8794-9799043BBF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50385" y="1677194"/>
            <a:ext cx="3474720" cy="823912"/>
          </a:xfrm>
        </p:spPr>
        <p:txBody>
          <a:bodyPr/>
          <a:lstStyle/>
          <a:p>
            <a:r>
              <a:rPr lang="en-US" dirty="0"/>
              <a:t>At-large Entries (2-22)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8C544FB-2F2F-AC4B-953E-45411E99D4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50385" y="2501106"/>
            <a:ext cx="3474720" cy="3684588"/>
          </a:xfrm>
        </p:spPr>
        <p:txBody>
          <a:bodyPr/>
          <a:lstStyle/>
          <a:p>
            <a:r>
              <a:rPr lang="en-US" dirty="0"/>
              <a:t>A committee allocates these entries to individual teams after each conference has allocated theirs</a:t>
            </a:r>
          </a:p>
        </p:txBody>
      </p:sp>
    </p:spTree>
    <p:extLst>
      <p:ext uri="{BB962C8B-B14F-4D97-AF65-F5344CB8AC3E}">
        <p14:creationId xmlns:p14="http://schemas.microsoft.com/office/powerpoint/2010/main" val="39713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4444-861F-CC41-B343-E2D524AC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Qualifying Event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153D-267B-4B4A-88B5-490F72D16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event hosted in each conference (+) fall ACC championship</a:t>
            </a:r>
          </a:p>
          <a:p>
            <a:pPr lvl="1"/>
            <a:r>
              <a:rPr lang="en-US" dirty="0"/>
              <a:t>6 events total</a:t>
            </a:r>
          </a:p>
          <a:p>
            <a:pPr lvl="1"/>
            <a:r>
              <a:rPr lang="en-US" dirty="0"/>
              <a:t>1 in each of NEISA, MAISA, SAISA, MCSA, and PCCSC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2F8E-C7D9-8E44-A350-E16FB892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09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4444-861F-CC41-B343-E2D524AC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Qualifying Event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153D-267B-4B4A-88B5-490F72D16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1 event hosted in each conference (+) fall ACC championship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6 events total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1 in each of NEISA, MAISA, SAISA, MCSA, and PCCSC</a:t>
            </a:r>
          </a:p>
          <a:p>
            <a:r>
              <a:rPr lang="en-US" dirty="0"/>
              <a:t>Fleet must have at least 18 boats</a:t>
            </a:r>
          </a:p>
          <a:p>
            <a:pPr lvl="1"/>
            <a:r>
              <a:rPr lang="en-US" dirty="0"/>
              <a:t>Berth availability: Host conference will receive 10 berths and remaining 4 conferences will have 2 berths each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2F8E-C7D9-8E44-A350-E16FB892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80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4444-861F-CC41-B343-E2D524AC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Qualifying Event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153D-267B-4B4A-88B5-490F72D16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1 event hosted in each conference (+) fall ACC championship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6 events total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1 in each of NEISA, MAISA, SAISA, MCSA, and PCCSC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Fleet must have at least 18 boats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Berth availability: Host conference will receive 10 berths and remaining 4 conferences will have 2 berths each</a:t>
            </a:r>
          </a:p>
          <a:p>
            <a:r>
              <a:rPr lang="en-US" dirty="0"/>
              <a:t>Classified as regional events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2F8E-C7D9-8E44-A350-E16FB892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43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94444-861F-CC41-B343-E2D524AC5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Qualifying Event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153D-267B-4B4A-88B5-490F72D16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1 event hosted in each conference (+) fall ACC championship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6 events total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1 in each of NEISA, MAISA, SAISA, MCSA, and PCCSC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Fleet must have at least 18 boats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Berth availability: Host conference will receive 10 berths and remaining 4 conferences will have 2 berths each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Classified as regional events</a:t>
            </a:r>
          </a:p>
          <a:p>
            <a:r>
              <a:rPr lang="en-US" dirty="0"/>
              <a:t>Event and dates are determined by the championship committee</a:t>
            </a:r>
          </a:p>
          <a:p>
            <a:pPr lvl="1"/>
            <a:r>
              <a:rPr lang="en-US" dirty="0"/>
              <a:t>With guidance from the host conferences</a:t>
            </a:r>
          </a:p>
          <a:p>
            <a:pPr lvl="1"/>
            <a:r>
              <a:rPr lang="en-US" dirty="0"/>
              <a:t>Approved at ICSA board meetings with R/CR schedule</a:t>
            </a:r>
          </a:p>
          <a:p>
            <a:pPr lvl="1"/>
            <a:r>
              <a:rPr lang="en-US" dirty="0"/>
              <a:t>There shall not be more than 3 events in the spring or 4 events in the fall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2F8E-C7D9-8E44-A350-E16FB892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40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46DF-9D08-FD4E-88EF-EFE069161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Qualification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3F991-7AC8-FE4F-BEE7-C98A0A4E3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event will be allocated  “x” entries (between 2 and 4)</a:t>
            </a:r>
          </a:p>
          <a:p>
            <a:pPr lvl="1"/>
            <a:r>
              <a:rPr lang="en-US" dirty="0"/>
              <a:t>Championship committee will designate number of entries with schedule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top “x” teams at each event will receive an automatic entry to nationals</a:t>
            </a:r>
          </a:p>
          <a:p>
            <a:pPr lvl="1"/>
            <a:r>
              <a:rPr lang="en-US" dirty="0"/>
              <a:t>If a team earns an entry at an event, but has previously earned an entry at a prior event, that entry returns to the committee as an at-large entry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52429-84D6-6B4C-B19D-09A11364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EDA6-913D-AC44-BC14-CAE8E3DFDA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88175"/>
      </p:ext>
    </p:extLst>
  </p:cSld>
  <p:clrMapOvr>
    <a:masterClrMapping/>
  </p:clrMapOvr>
</p:sld>
</file>

<file path=ppt/theme/theme1.xml><?xml version="1.0" encoding="utf-8"?>
<a:theme xmlns:a="http://schemas.openxmlformats.org/drawingml/2006/main" name="ICSA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D120E"/>
      </a:accent1>
      <a:accent2>
        <a:srgbClr val="00161D"/>
      </a:accent2>
      <a:accent3>
        <a:srgbClr val="450C09"/>
      </a:accent3>
      <a:accent4>
        <a:srgbClr val="003C4F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CSA">
      <a:majorFont>
        <a:latin typeface="Levenim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1206</Words>
  <Application>Microsoft Macintosh PowerPoint</Application>
  <PresentationFormat>Widescreen</PresentationFormat>
  <Paragraphs>227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Levenim MT</vt:lpstr>
      <vt:lpstr>Wingdings</vt:lpstr>
      <vt:lpstr>ICSA</vt:lpstr>
      <vt:lpstr>CHAMPIOSHIP COMMITTEE REPORT</vt:lpstr>
      <vt:lpstr>Overview</vt:lpstr>
      <vt:lpstr>How to get to nationals</vt:lpstr>
      <vt:lpstr>How national’s entries are allocated</vt:lpstr>
      <vt:lpstr>Qualifying Event Requirements</vt:lpstr>
      <vt:lpstr>Qualifying Event Requirements</vt:lpstr>
      <vt:lpstr>Qualifying Event Requirements</vt:lpstr>
      <vt:lpstr>Qualifying Event Requirements</vt:lpstr>
      <vt:lpstr>Event Qualification</vt:lpstr>
      <vt:lpstr>Example Qualification Events</vt:lpstr>
      <vt:lpstr>Finishes from CY19</vt:lpstr>
      <vt:lpstr>Finishes from CY19 (continued)</vt:lpstr>
      <vt:lpstr>PowerPoint Presentation</vt:lpstr>
      <vt:lpstr>Resulting National’s Allocation</vt:lpstr>
      <vt:lpstr>PowerPoint Presentation</vt:lpstr>
      <vt:lpstr>At-large committee entries</vt:lpstr>
      <vt:lpstr>NWICSA/SEISA</vt:lpstr>
      <vt:lpstr>Q&amp;A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Magliola, Dana A</dc:creator>
  <cp:lastModifiedBy>Brian Tobelmann</cp:lastModifiedBy>
  <cp:revision>44</cp:revision>
  <dcterms:created xsi:type="dcterms:W3CDTF">2019-12-31T14:30:39Z</dcterms:created>
  <dcterms:modified xsi:type="dcterms:W3CDTF">2020-05-30T17:25:48Z</dcterms:modified>
</cp:coreProperties>
</file>