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62" r:id="rId4"/>
    <p:sldId id="263" r:id="rId5"/>
    <p:sldId id="264" r:id="rId6"/>
    <p:sldId id="265" r:id="rId7"/>
    <p:sldId id="260" r:id="rId8"/>
    <p:sldId id="280" r:id="rId9"/>
    <p:sldId id="258" r:id="rId10"/>
    <p:sldId id="266" r:id="rId11"/>
    <p:sldId id="269" r:id="rId12"/>
    <p:sldId id="270" r:id="rId13"/>
    <p:sldId id="271" r:id="rId14"/>
    <p:sldId id="272" r:id="rId15"/>
    <p:sldId id="261" r:id="rId16"/>
    <p:sldId id="273" r:id="rId17"/>
    <p:sldId id="274" r:id="rId18"/>
    <p:sldId id="275" r:id="rId19"/>
    <p:sldId id="276" r:id="rId20"/>
    <p:sldId id="277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2E24"/>
    <a:srgbClr val="829EA6"/>
    <a:srgbClr val="0039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22" autoAdjust="0"/>
    <p:restoredTop sz="94653"/>
  </p:normalViewPr>
  <p:slideViewPr>
    <p:cSldViewPr snapToGrid="0">
      <p:cViewPr varScale="1">
        <p:scale>
          <a:sx n="146" d="100"/>
          <a:sy n="146" d="100"/>
        </p:scale>
        <p:origin x="36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EAE9BC-AD8F-4090-8F25-7A13980D8D13}" type="datetimeFigureOut">
              <a:rPr lang="en-US" smtClean="0"/>
              <a:t>5/30/20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5362B3-0FF0-4883-A3E6-093BEDEDA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510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Separate into multiple slides and emphasize secrecy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5362B3-0FF0-4883-A3E6-093BEDEDAC0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202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Separate into multiple slides and emphasize secrecy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5362B3-0FF0-4883-A3E6-093BEDEDAC0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58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20545F7D-33CE-4128-97CC-F28CC271588D}"/>
              </a:ext>
            </a:extLst>
          </p:cNvPr>
          <p:cNvGrpSpPr/>
          <p:nvPr userDrawn="1"/>
        </p:nvGrpSpPr>
        <p:grpSpPr>
          <a:xfrm rot="10800000">
            <a:off x="9124950" y="0"/>
            <a:ext cx="3067050" cy="6858000"/>
            <a:chOff x="2667000" y="-66675"/>
            <a:chExt cx="3067050" cy="6858000"/>
          </a:xfrm>
        </p:grpSpPr>
        <p:pic>
          <p:nvPicPr>
            <p:cNvPr id="8" name="Picture 7" descr="A close up of text on a black background&#10;&#10;Description automatically generated">
              <a:extLst>
                <a:ext uri="{FF2B5EF4-FFF2-40B4-BE49-F238E27FC236}">
                  <a16:creationId xmlns:a16="http://schemas.microsoft.com/office/drawing/2014/main" id="{2D739E6C-695C-4E7D-BDA6-AE1016F3438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1111"/>
            <a:stretch/>
          </p:blipFill>
          <p:spPr>
            <a:xfrm>
              <a:off x="2667000" y="-66675"/>
              <a:ext cx="2667000" cy="6858000"/>
            </a:xfrm>
            <a:prstGeom prst="rect">
              <a:avLst/>
            </a:prstGeom>
          </p:spPr>
        </p:pic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018E17D4-0E4B-4B85-B680-DD60954E12A1}"/>
                </a:ext>
              </a:extLst>
            </p:cNvPr>
            <p:cNvSpPr/>
            <p:nvPr/>
          </p:nvSpPr>
          <p:spPr>
            <a:xfrm>
              <a:off x="4067175" y="1666875"/>
              <a:ext cx="1666875" cy="3057525"/>
            </a:xfrm>
            <a:custGeom>
              <a:avLst/>
              <a:gdLst>
                <a:gd name="connsiteX0" fmla="*/ 1162050 w 1666875"/>
                <a:gd name="connsiteY0" fmla="*/ 0 h 3057525"/>
                <a:gd name="connsiteX1" fmla="*/ 200025 w 1666875"/>
                <a:gd name="connsiteY1" fmla="*/ 533400 h 3057525"/>
                <a:gd name="connsiteX2" fmla="*/ 0 w 1666875"/>
                <a:gd name="connsiteY2" fmla="*/ 2505075 h 3057525"/>
                <a:gd name="connsiteX3" fmla="*/ 1666875 w 1666875"/>
                <a:gd name="connsiteY3" fmla="*/ 3057525 h 3057525"/>
                <a:gd name="connsiteX4" fmla="*/ 1162050 w 1666875"/>
                <a:gd name="connsiteY4" fmla="*/ 0 h 3057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66875" h="3057525">
                  <a:moveTo>
                    <a:pt x="1162050" y="0"/>
                  </a:moveTo>
                  <a:lnTo>
                    <a:pt x="200025" y="533400"/>
                  </a:lnTo>
                  <a:lnTo>
                    <a:pt x="0" y="2505075"/>
                  </a:lnTo>
                  <a:lnTo>
                    <a:pt x="1666875" y="3057525"/>
                  </a:lnTo>
                  <a:lnTo>
                    <a:pt x="116205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6D1E71C5-3865-4F82-9360-91B6940C6DFD}"/>
              </a:ext>
            </a:extLst>
          </p:cNvPr>
          <p:cNvGrpSpPr/>
          <p:nvPr userDrawn="1"/>
        </p:nvGrpSpPr>
        <p:grpSpPr>
          <a:xfrm>
            <a:off x="0" y="0"/>
            <a:ext cx="2219325" cy="6858000"/>
            <a:chOff x="0" y="0"/>
            <a:chExt cx="2219325" cy="6858000"/>
          </a:xfrm>
        </p:grpSpPr>
        <p:pic>
          <p:nvPicPr>
            <p:cNvPr id="11" name="Picture 10" descr="A picture containing game&#10;&#10;Description automatically generated">
              <a:extLst>
                <a:ext uri="{FF2B5EF4-FFF2-40B4-BE49-F238E27FC236}">
                  <a16:creationId xmlns:a16="http://schemas.microsoft.com/office/drawing/2014/main" id="{F58F80ED-C456-4FCE-9B8D-8466FA785DB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0549"/>
            <a:stretch/>
          </p:blipFill>
          <p:spPr>
            <a:xfrm>
              <a:off x="0" y="0"/>
              <a:ext cx="2019300" cy="6858000"/>
            </a:xfrm>
            <a:prstGeom prst="rect">
              <a:avLst/>
            </a:prstGeom>
          </p:spPr>
        </p:pic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57B87C76-A58F-4665-BED9-9DB2D360E56D}"/>
                </a:ext>
              </a:extLst>
            </p:cNvPr>
            <p:cNvSpPr/>
            <p:nvPr/>
          </p:nvSpPr>
          <p:spPr>
            <a:xfrm>
              <a:off x="885825" y="1847850"/>
              <a:ext cx="1333500" cy="1381125"/>
            </a:xfrm>
            <a:custGeom>
              <a:avLst/>
              <a:gdLst>
                <a:gd name="connsiteX0" fmla="*/ 1038225 w 1333500"/>
                <a:gd name="connsiteY0" fmla="*/ 38100 h 1381125"/>
                <a:gd name="connsiteX1" fmla="*/ 1038225 w 1333500"/>
                <a:gd name="connsiteY1" fmla="*/ 95250 h 1381125"/>
                <a:gd name="connsiteX2" fmla="*/ 247650 w 1333500"/>
                <a:gd name="connsiteY2" fmla="*/ 266700 h 1381125"/>
                <a:gd name="connsiteX3" fmla="*/ 0 w 1333500"/>
                <a:gd name="connsiteY3" fmla="*/ 895350 h 1381125"/>
                <a:gd name="connsiteX4" fmla="*/ 390525 w 1333500"/>
                <a:gd name="connsiteY4" fmla="*/ 1381125 h 1381125"/>
                <a:gd name="connsiteX5" fmla="*/ 1295400 w 1333500"/>
                <a:gd name="connsiteY5" fmla="*/ 1362075 h 1381125"/>
                <a:gd name="connsiteX6" fmla="*/ 1333500 w 1333500"/>
                <a:gd name="connsiteY6" fmla="*/ 0 h 1381125"/>
                <a:gd name="connsiteX7" fmla="*/ 1038225 w 1333500"/>
                <a:gd name="connsiteY7" fmla="*/ 38100 h 1381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33500" h="1381125">
                  <a:moveTo>
                    <a:pt x="1038225" y="38100"/>
                  </a:moveTo>
                  <a:lnTo>
                    <a:pt x="1038225" y="95250"/>
                  </a:lnTo>
                  <a:lnTo>
                    <a:pt x="247650" y="266700"/>
                  </a:lnTo>
                  <a:lnTo>
                    <a:pt x="0" y="895350"/>
                  </a:lnTo>
                  <a:lnTo>
                    <a:pt x="390525" y="1381125"/>
                  </a:lnTo>
                  <a:lnTo>
                    <a:pt x="1295400" y="1362075"/>
                  </a:lnTo>
                  <a:lnTo>
                    <a:pt x="1333500" y="0"/>
                  </a:lnTo>
                  <a:lnTo>
                    <a:pt x="1038225" y="3810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0040A0F-BE4B-4E95-A1F0-1E8C806B9B8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892300" y="1122363"/>
            <a:ext cx="8382000" cy="2387600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57FD35-45B4-4281-BBFB-1909B2C579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92300" y="3602038"/>
            <a:ext cx="8382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95191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9F80F-C8EB-4FB4-94F9-72C7A983A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9D0A44-C023-4DD4-A25D-98CEB2F962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A059EF-CABA-455A-8269-A55ABF4BD7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0D154F0-35E0-42A1-955F-C71251E0D1AC}" type="datetime1">
              <a:rPr lang="en-US" smtClean="0"/>
              <a:t>5/30/20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4AC484-C521-44AD-8FFD-20E7B01D8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E8649B-124B-4187-861C-63FD7737A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A4F90-71DC-4D4B-B302-916506524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802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E7ABC5-C9A2-466F-96CD-1586777D67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F5CF0F-EC1E-40FF-8AA3-7328B34C2E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21BFF8-5AFB-49E1-8BB9-9882D19239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F9FC0D-9DBE-415D-810B-EC5FF64E36F9}" type="datetime1">
              <a:rPr lang="en-US" smtClean="0"/>
              <a:t>5/30/20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D0EBCB-80A6-45DE-9E40-5D8ADB119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9F3E82-895C-498C-A2D3-4F2E52C94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A4F90-71DC-4D4B-B302-916506524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065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BC589-BABF-41A1-8F64-C956354A9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900" y="365125"/>
            <a:ext cx="10883900" cy="7905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46D7F7-F2C2-41E3-940D-3718074072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900" y="1295400"/>
            <a:ext cx="10883900" cy="4881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F2702-442E-4531-8266-18A5C45A59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414A65-B84C-4002-A3AC-08902C9A48F0}" type="datetime1">
              <a:rPr lang="en-US" smtClean="0"/>
              <a:t>5/30/20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4BEFC2-23F8-49CE-8B66-DA4F26149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286FD9-612B-4AD2-907D-32EB6242B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A4F90-71DC-4D4B-B302-916506524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0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33AC3-AE49-489E-AF8A-DC6ECC650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AA2B4F-CE42-41BF-B38D-424E93CA8F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C4FB69-5173-4BAA-B041-5B5A997638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C48603-3711-4C54-894A-A2E538497A5A}" type="datetime1">
              <a:rPr lang="en-US" smtClean="0"/>
              <a:t>5/30/20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702E56-D555-4C7B-B7AE-9D89EB0EB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26977B-2D9C-4403-B550-B4321320F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A4F90-71DC-4D4B-B302-916506524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414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3D425-9366-4935-AAAF-DF0A74E2E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AC87E9-0B50-4ACF-9CE5-42AC9CAB4A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FAA740-5109-4168-965C-647AF06B50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4BB8A3-395A-40D8-BCEE-3A8679E15A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D096BAB-8C13-4B39-AED2-2EECC00962C7}" type="datetime1">
              <a:rPr lang="en-US" smtClean="0"/>
              <a:t>5/30/20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99F339-9FFC-4346-9DF4-DC28FFAA2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5C2CC3-B614-4080-8341-644D4EA2B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A4F90-71DC-4D4B-B302-916506524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01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D597E-D763-4E83-B74E-EC2513D67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B7D610-3C7F-497B-84DF-72EE71D527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7AF98F-660C-4800-8266-C9ADF8E96F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822057-D185-42DC-AE85-310BB6D09B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31D5D9-2330-4DE9-90F7-D4D63A1F4B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8CFF03-7338-4DEF-9F37-4FB33BE120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DD1A9A0-56CE-4D3A-B369-406BBD5643E9}" type="datetime1">
              <a:rPr lang="en-US" smtClean="0"/>
              <a:t>5/30/20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F5B2BB-AF19-4224-AB01-5E435F22E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10FD46-DB10-4772-84E4-9FF06813C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A4F90-71DC-4D4B-B302-916506524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992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3A242-9685-4B47-A60F-7F0E0EA16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D2B2DA-379B-4538-86FD-03D3DB2190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499954F-CD45-4A02-8D54-5718427B76FA}" type="datetime1">
              <a:rPr lang="en-US" smtClean="0"/>
              <a:t>5/30/20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31AD6A-7D47-4D4C-899B-A5C752CC4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F23884-4892-402F-9722-95EC40C27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A4F90-71DC-4D4B-B302-916506524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282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343536-67CB-45F7-8996-6BC67B15A3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35B36D9-C27E-490F-9C33-07C6564B6975}" type="datetime1">
              <a:rPr lang="en-US" smtClean="0"/>
              <a:t>5/30/20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4D3283-4140-423A-BAD4-AD7FA12E4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7B4BF4-BCBC-4C07-B593-604E03DB7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A4F90-71DC-4D4B-B302-916506524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362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5B728-B910-45B0-A96A-4E2087C21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5E2D79-F5C8-48F8-BAED-9EDF8102D6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2A9BFE-DF74-4F19-8534-2387B3B398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F5A651-79A8-4DE9-8FCC-CB78BCAD55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49039C6-7AB9-47FE-BEA5-1E808BCA234C}" type="datetime1">
              <a:rPr lang="en-US" smtClean="0"/>
              <a:t>5/30/20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277F27-F760-45BC-ADFD-458DFC2C8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4EDF92-CA4B-4107-844A-C83C89C3D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A4F90-71DC-4D4B-B302-916506524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064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632A2-DC40-48D5-B848-6F8D50AF3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FB67EC-0D28-41F3-9171-4C9671F77B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C9CDD5-6FC3-4614-9ACE-7588EB5F2B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2DC59D-2F2A-41D7-A85C-A29EB52D4EF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BC44E6-2C47-40DF-98C4-0D8C17733C1B}" type="datetime1">
              <a:rPr lang="en-US" smtClean="0"/>
              <a:t>5/30/20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85BDD0-F22D-4929-B7CE-AB64004A8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6353A0-B313-48A9-8983-7F2213A08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A4F90-71DC-4D4B-B302-916506524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93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999FA3-3F4F-4679-B896-7AED7C42D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2CC478-8C86-40A7-9711-E2AB34EA60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C60E705-E780-4E8B-97EB-D8E429EFC851}"/>
              </a:ext>
            </a:extLst>
          </p:cNvPr>
          <p:cNvGrpSpPr/>
          <p:nvPr userDrawn="1"/>
        </p:nvGrpSpPr>
        <p:grpSpPr>
          <a:xfrm>
            <a:off x="9972675" y="0"/>
            <a:ext cx="2219325" cy="6858000"/>
            <a:chOff x="9972675" y="0"/>
            <a:chExt cx="2219325" cy="6858000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5EC09C42-576C-49EF-829D-2A312792DCAA}"/>
                </a:ext>
              </a:extLst>
            </p:cNvPr>
            <p:cNvGrpSpPr/>
            <p:nvPr/>
          </p:nvGrpSpPr>
          <p:grpSpPr>
            <a:xfrm rot="10800000">
              <a:off x="9972675" y="0"/>
              <a:ext cx="2219325" cy="6858000"/>
              <a:chOff x="0" y="0"/>
              <a:chExt cx="2219325" cy="6858000"/>
            </a:xfrm>
          </p:grpSpPr>
          <p:pic>
            <p:nvPicPr>
              <p:cNvPr id="10" name="Picture 9" descr="A picture containing game&#10;&#10;Description automatically generated">
                <a:extLst>
                  <a:ext uri="{FF2B5EF4-FFF2-40B4-BE49-F238E27FC236}">
                    <a16:creationId xmlns:a16="http://schemas.microsoft.com/office/drawing/2014/main" id="{09B92CD1-4DDD-414A-9F09-786E520E841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70549"/>
              <a:stretch/>
            </p:blipFill>
            <p:spPr>
              <a:xfrm>
                <a:off x="0" y="0"/>
                <a:ext cx="2019300" cy="6858000"/>
              </a:xfrm>
              <a:prstGeom prst="rect">
                <a:avLst/>
              </a:prstGeom>
            </p:spPr>
          </p:pic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0E01EC8E-DD7C-4B83-B4A4-FE6F0684304B}"/>
                  </a:ext>
                </a:extLst>
              </p:cNvPr>
              <p:cNvSpPr/>
              <p:nvPr/>
            </p:nvSpPr>
            <p:spPr>
              <a:xfrm>
                <a:off x="885825" y="1847850"/>
                <a:ext cx="1333500" cy="1381125"/>
              </a:xfrm>
              <a:custGeom>
                <a:avLst/>
                <a:gdLst>
                  <a:gd name="connsiteX0" fmla="*/ 1038225 w 1333500"/>
                  <a:gd name="connsiteY0" fmla="*/ 38100 h 1381125"/>
                  <a:gd name="connsiteX1" fmla="*/ 1038225 w 1333500"/>
                  <a:gd name="connsiteY1" fmla="*/ 95250 h 1381125"/>
                  <a:gd name="connsiteX2" fmla="*/ 247650 w 1333500"/>
                  <a:gd name="connsiteY2" fmla="*/ 266700 h 1381125"/>
                  <a:gd name="connsiteX3" fmla="*/ 0 w 1333500"/>
                  <a:gd name="connsiteY3" fmla="*/ 895350 h 1381125"/>
                  <a:gd name="connsiteX4" fmla="*/ 390525 w 1333500"/>
                  <a:gd name="connsiteY4" fmla="*/ 1381125 h 1381125"/>
                  <a:gd name="connsiteX5" fmla="*/ 1295400 w 1333500"/>
                  <a:gd name="connsiteY5" fmla="*/ 1362075 h 1381125"/>
                  <a:gd name="connsiteX6" fmla="*/ 1333500 w 1333500"/>
                  <a:gd name="connsiteY6" fmla="*/ 0 h 1381125"/>
                  <a:gd name="connsiteX7" fmla="*/ 1038225 w 1333500"/>
                  <a:gd name="connsiteY7" fmla="*/ 38100 h 1381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33500" h="1381125">
                    <a:moveTo>
                      <a:pt x="1038225" y="38100"/>
                    </a:moveTo>
                    <a:lnTo>
                      <a:pt x="1038225" y="95250"/>
                    </a:lnTo>
                    <a:lnTo>
                      <a:pt x="247650" y="266700"/>
                    </a:lnTo>
                    <a:lnTo>
                      <a:pt x="0" y="895350"/>
                    </a:lnTo>
                    <a:lnTo>
                      <a:pt x="390525" y="1381125"/>
                    </a:lnTo>
                    <a:lnTo>
                      <a:pt x="1295400" y="1362075"/>
                    </a:lnTo>
                    <a:lnTo>
                      <a:pt x="1333500" y="0"/>
                    </a:lnTo>
                    <a:lnTo>
                      <a:pt x="1038225" y="3810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30B20B5E-4ECF-4E17-A5B7-2F7D1A406807}"/>
                </a:ext>
              </a:extLst>
            </p:cNvPr>
            <p:cNvSpPr/>
            <p:nvPr/>
          </p:nvSpPr>
          <p:spPr>
            <a:xfrm>
              <a:off x="10134600" y="4622800"/>
              <a:ext cx="1676400" cy="187007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2" name="Picture 11" descr="A picture containing game&#10;&#10;Description automatically generated">
            <a:extLst>
              <a:ext uri="{FF2B5EF4-FFF2-40B4-BE49-F238E27FC236}">
                <a16:creationId xmlns:a16="http://schemas.microsoft.com/office/drawing/2014/main" id="{8D2FAB0C-BBD8-4512-A32C-BB61F0A472A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13" t="6667" r="71290" b="70879"/>
          <a:stretch/>
        </p:blipFill>
        <p:spPr>
          <a:xfrm>
            <a:off x="215900" y="5709952"/>
            <a:ext cx="939800" cy="934022"/>
          </a:xfrm>
          <a:prstGeom prst="ellipse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C52695-0ED6-4296-B9ED-8EC55D5DA9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A4F90-71DC-4D4B-B302-916506524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450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EB9B6-D865-4187-845E-51831CBB40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Levenim MT" panose="02010502060101010101" pitchFamily="2" charset="-79"/>
                <a:cs typeface="Levenim MT" panose="02010502060101010101" pitchFamily="2" charset="-79"/>
              </a:rPr>
              <a:t>CHAMPIOSHIP COMMITTEE REPORT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D12C2B-C91C-47CC-96CC-D5A3E4BBE5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92300" y="3602037"/>
            <a:ext cx="8382000" cy="2624591"/>
          </a:xfrm>
        </p:spPr>
        <p:txBody>
          <a:bodyPr>
            <a:normAutofit/>
          </a:bodyPr>
          <a:lstStyle/>
          <a:p>
            <a:r>
              <a:rPr lang="en-US" sz="2800" dirty="0"/>
              <a:t>APPENDIX A</a:t>
            </a:r>
          </a:p>
          <a:p>
            <a:r>
              <a:rPr lang="en-US" sz="2800" dirty="0"/>
              <a:t>Committee Selection for at-large berths</a:t>
            </a:r>
          </a:p>
          <a:p>
            <a:r>
              <a:rPr lang="en-US" sz="2800" dirty="0">
                <a:solidFill>
                  <a:schemeClr val="tx2"/>
                </a:solidFill>
              </a:rPr>
              <a:t>May 30, 2020</a:t>
            </a:r>
          </a:p>
        </p:txBody>
      </p:sp>
    </p:spTree>
    <p:extLst>
      <p:ext uri="{BB962C8B-B14F-4D97-AF65-F5344CB8AC3E}">
        <p14:creationId xmlns:p14="http://schemas.microsoft.com/office/powerpoint/2010/main" val="547187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2532E-8395-2B44-AF74-195BCD1BE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1: Unanimous Consent Teams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B4FD352-819A-F441-8418-7E9ACBB69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A4F90-71DC-4D4B-B302-916506524FA9}" type="slidenum">
              <a:rPr lang="en-US" smtClean="0"/>
              <a:t>10</a:t>
            </a:fld>
            <a:endParaRPr lang="en-US"/>
          </a:p>
        </p:txBody>
      </p:sp>
      <p:sp>
        <p:nvSpPr>
          <p:cNvPr id="6" name="Bent Arrow 5">
            <a:extLst>
              <a:ext uri="{FF2B5EF4-FFF2-40B4-BE49-F238E27FC236}">
                <a16:creationId xmlns:a16="http://schemas.microsoft.com/office/drawing/2014/main" id="{A0FBE2B3-F6C1-A94B-A734-4ED8CD53BAF5}"/>
              </a:ext>
            </a:extLst>
          </p:cNvPr>
          <p:cNvSpPr/>
          <p:nvPr/>
        </p:nvSpPr>
        <p:spPr>
          <a:xfrm>
            <a:off x="2668658" y="1958009"/>
            <a:ext cx="1580321" cy="1058242"/>
          </a:xfrm>
          <a:prstGeom prst="bentArrow">
            <a:avLst>
              <a:gd name="adj1" fmla="val 16406"/>
              <a:gd name="adj2" fmla="val 16583"/>
              <a:gd name="adj3" fmla="val 44492"/>
              <a:gd name="adj4" fmla="val 5969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9D22BDC-BCAF-A041-9CF6-6288CBA6E518}"/>
              </a:ext>
            </a:extLst>
          </p:cNvPr>
          <p:cNvSpPr/>
          <p:nvPr/>
        </p:nvSpPr>
        <p:spPr>
          <a:xfrm>
            <a:off x="4248979" y="1659697"/>
            <a:ext cx="5401917" cy="98500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“locked” into a national’s berth regardless of AQ or Conference championship standings</a:t>
            </a:r>
          </a:p>
          <a:p>
            <a:pPr algn="ctr"/>
            <a:r>
              <a:rPr lang="en-US" sz="1600" dirty="0"/>
              <a:t>(can be determined prior to conference championships)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85891E-3791-0848-A0CD-F550B0918B53}"/>
              </a:ext>
            </a:extLst>
          </p:cNvPr>
          <p:cNvSpPr txBox="1"/>
          <p:nvPr/>
        </p:nvSpPr>
        <p:spPr>
          <a:xfrm>
            <a:off x="1192698" y="1743000"/>
            <a:ext cx="18089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Receives &gt;80% of column 1 votes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55A6B5A-FBA8-1C42-87C5-D90514C584F8}"/>
              </a:ext>
            </a:extLst>
          </p:cNvPr>
          <p:cNvSpPr/>
          <p:nvPr/>
        </p:nvSpPr>
        <p:spPr>
          <a:xfrm>
            <a:off x="944217" y="3020184"/>
            <a:ext cx="3876261" cy="1600201"/>
          </a:xfrm>
          <a:prstGeom prst="rect">
            <a:avLst/>
          </a:prstGeom>
          <a:solidFill>
            <a:srgbClr val="0039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Column 1 Teams: </a:t>
            </a:r>
          </a:p>
          <a:p>
            <a:pPr algn="ctr"/>
            <a:r>
              <a:rPr lang="en-US" sz="2400" b="1" dirty="0"/>
              <a:t>Definitive Selection</a:t>
            </a:r>
          </a:p>
          <a:p>
            <a:pPr algn="ctr"/>
            <a:r>
              <a:rPr lang="en-US" sz="1600" b="1" dirty="0"/>
              <a:t>(Attendance regardless of AQ)</a:t>
            </a:r>
            <a:endParaRPr lang="en-US" sz="1400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06429D-41AB-0D47-96A0-68D500645E56}"/>
              </a:ext>
            </a:extLst>
          </p:cNvPr>
          <p:cNvSpPr/>
          <p:nvPr/>
        </p:nvSpPr>
        <p:spPr>
          <a:xfrm>
            <a:off x="6082750" y="3020184"/>
            <a:ext cx="3876261" cy="1600201"/>
          </a:xfrm>
          <a:prstGeom prst="rect">
            <a:avLst/>
          </a:prstGeom>
          <a:solidFill>
            <a:srgbClr val="00394A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Column 2 Teams: </a:t>
            </a:r>
          </a:p>
          <a:p>
            <a:pPr algn="ctr"/>
            <a:r>
              <a:rPr lang="en-US" sz="2400" b="1" dirty="0"/>
              <a:t>Under Consideration</a:t>
            </a:r>
          </a:p>
          <a:p>
            <a:pPr algn="ctr"/>
            <a:r>
              <a:rPr lang="en-US" sz="1600" b="1" dirty="0"/>
              <a:t>(Needs comparison) </a:t>
            </a:r>
          </a:p>
        </p:txBody>
      </p:sp>
    </p:spTree>
    <p:extLst>
      <p:ext uri="{BB962C8B-B14F-4D97-AF65-F5344CB8AC3E}">
        <p14:creationId xmlns:p14="http://schemas.microsoft.com/office/powerpoint/2010/main" val="9204700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2532E-8395-2B44-AF74-195BCD1BE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1: Under Consideration Teams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B4FD352-819A-F441-8418-7E9ACBB69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A4F90-71DC-4D4B-B302-916506524FA9}" type="slidenum">
              <a:rPr lang="en-US" smtClean="0"/>
              <a:t>11</a:t>
            </a:fld>
            <a:endParaRPr lang="en-US"/>
          </a:p>
        </p:txBody>
      </p:sp>
      <p:sp>
        <p:nvSpPr>
          <p:cNvPr id="6" name="Bent Arrow 5">
            <a:extLst>
              <a:ext uri="{FF2B5EF4-FFF2-40B4-BE49-F238E27FC236}">
                <a16:creationId xmlns:a16="http://schemas.microsoft.com/office/drawing/2014/main" id="{A0FBE2B3-F6C1-A94B-A734-4ED8CD53BAF5}"/>
              </a:ext>
            </a:extLst>
          </p:cNvPr>
          <p:cNvSpPr/>
          <p:nvPr/>
        </p:nvSpPr>
        <p:spPr>
          <a:xfrm>
            <a:off x="2668658" y="1958009"/>
            <a:ext cx="1580321" cy="1058242"/>
          </a:xfrm>
          <a:prstGeom prst="bentArrow">
            <a:avLst>
              <a:gd name="adj1" fmla="val 16406"/>
              <a:gd name="adj2" fmla="val 16583"/>
              <a:gd name="adj3" fmla="val 44492"/>
              <a:gd name="adj4" fmla="val 59698"/>
            </a:avLst>
          </a:prstGeom>
          <a:solidFill>
            <a:srgbClr val="00B05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3F499B7-C533-C84C-8623-3BDF313C9F1F}"/>
              </a:ext>
            </a:extLst>
          </p:cNvPr>
          <p:cNvCxnSpPr>
            <a:cxnSpLocks/>
            <a:stCxn id="4" idx="3"/>
          </p:cNvCxnSpPr>
          <p:nvPr/>
        </p:nvCxnSpPr>
        <p:spPr>
          <a:xfrm>
            <a:off x="4820478" y="3820285"/>
            <a:ext cx="1639957" cy="1442437"/>
          </a:xfrm>
          <a:prstGeom prst="straightConnector1">
            <a:avLst/>
          </a:prstGeom>
          <a:ln w="101600">
            <a:solidFill>
              <a:srgbClr val="829EA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C55A6B5A-FBA8-1C42-87C5-D90514C584F8}"/>
              </a:ext>
            </a:extLst>
          </p:cNvPr>
          <p:cNvSpPr/>
          <p:nvPr/>
        </p:nvSpPr>
        <p:spPr>
          <a:xfrm>
            <a:off x="944217" y="3020184"/>
            <a:ext cx="3876261" cy="1600201"/>
          </a:xfrm>
          <a:prstGeom prst="rect">
            <a:avLst/>
          </a:prstGeom>
          <a:solidFill>
            <a:srgbClr val="0039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Column 1 Teams: </a:t>
            </a:r>
          </a:p>
          <a:p>
            <a:pPr algn="ctr"/>
            <a:r>
              <a:rPr lang="en-US" sz="2400" b="1" dirty="0"/>
              <a:t>Definitive Selection</a:t>
            </a:r>
          </a:p>
          <a:p>
            <a:pPr algn="ctr"/>
            <a:r>
              <a:rPr lang="en-US" sz="1600" b="1" dirty="0"/>
              <a:t>(Attendance regardless of AQ)</a:t>
            </a:r>
            <a:endParaRPr lang="en-US" sz="1400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06429D-41AB-0D47-96A0-68D500645E56}"/>
              </a:ext>
            </a:extLst>
          </p:cNvPr>
          <p:cNvSpPr/>
          <p:nvPr/>
        </p:nvSpPr>
        <p:spPr>
          <a:xfrm>
            <a:off x="6082750" y="3020184"/>
            <a:ext cx="3876261" cy="1600201"/>
          </a:xfrm>
          <a:prstGeom prst="rect">
            <a:avLst/>
          </a:prstGeom>
          <a:solidFill>
            <a:srgbClr val="00394A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Column 2 Teams: </a:t>
            </a:r>
          </a:p>
          <a:p>
            <a:pPr algn="ctr"/>
            <a:r>
              <a:rPr lang="en-US" sz="2400" b="1" dirty="0"/>
              <a:t>Under Consideration</a:t>
            </a:r>
          </a:p>
          <a:p>
            <a:pPr algn="ctr"/>
            <a:r>
              <a:rPr lang="en-US" sz="1600" b="1" dirty="0"/>
              <a:t>(Needs comparison)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9D22BDC-BCAF-A041-9CF6-6288CBA6E518}"/>
              </a:ext>
            </a:extLst>
          </p:cNvPr>
          <p:cNvSpPr/>
          <p:nvPr/>
        </p:nvSpPr>
        <p:spPr>
          <a:xfrm>
            <a:off x="4248979" y="1743000"/>
            <a:ext cx="2996773" cy="738757"/>
          </a:xfrm>
          <a:prstGeom prst="rect">
            <a:avLst/>
          </a:prstGeom>
          <a:solidFill>
            <a:srgbClr val="00B05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“locked” into national’s berth</a:t>
            </a:r>
            <a:endParaRPr lang="en-US" sz="16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5F76537-5F5B-1440-805C-DF3234CF1EB9}"/>
              </a:ext>
            </a:extLst>
          </p:cNvPr>
          <p:cNvSpPr/>
          <p:nvPr/>
        </p:nvSpPr>
        <p:spPr>
          <a:xfrm>
            <a:off x="6460435" y="5256913"/>
            <a:ext cx="3804203" cy="923326"/>
          </a:xfrm>
          <a:prstGeom prst="rect">
            <a:avLst/>
          </a:prstGeom>
          <a:solidFill>
            <a:schemeClr val="accent3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Under consideration teams that will be evaluated in Step 2 </a:t>
            </a:r>
            <a:endParaRPr lang="en-US" sz="16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A783D22-E1B7-AA4D-A283-D17FBC0F39B6}"/>
              </a:ext>
            </a:extLst>
          </p:cNvPr>
          <p:cNvSpPr txBox="1"/>
          <p:nvPr/>
        </p:nvSpPr>
        <p:spPr>
          <a:xfrm>
            <a:off x="4391640" y="4663969"/>
            <a:ext cx="1853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Receives &gt;20% </a:t>
            </a:r>
          </a:p>
          <a:p>
            <a:r>
              <a:rPr lang="en-US" dirty="0"/>
              <a:t>of column 1 votes</a:t>
            </a:r>
          </a:p>
        </p:txBody>
      </p:sp>
    </p:spTree>
    <p:extLst>
      <p:ext uri="{BB962C8B-B14F-4D97-AF65-F5344CB8AC3E}">
        <p14:creationId xmlns:p14="http://schemas.microsoft.com/office/powerpoint/2010/main" val="11693963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2532E-8395-2B44-AF74-195BCD1BE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1: Under Consideration Teams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B4FD352-819A-F441-8418-7E9ACBB69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A4F90-71DC-4D4B-B302-916506524FA9}" type="slidenum">
              <a:rPr lang="en-US" smtClean="0"/>
              <a:t>12</a:t>
            </a:fld>
            <a:endParaRPr lang="en-US"/>
          </a:p>
        </p:txBody>
      </p:sp>
      <p:sp>
        <p:nvSpPr>
          <p:cNvPr id="6" name="Bent Arrow 5">
            <a:extLst>
              <a:ext uri="{FF2B5EF4-FFF2-40B4-BE49-F238E27FC236}">
                <a16:creationId xmlns:a16="http://schemas.microsoft.com/office/drawing/2014/main" id="{A0FBE2B3-F6C1-A94B-A734-4ED8CD53BAF5}"/>
              </a:ext>
            </a:extLst>
          </p:cNvPr>
          <p:cNvSpPr/>
          <p:nvPr/>
        </p:nvSpPr>
        <p:spPr>
          <a:xfrm>
            <a:off x="2668658" y="1958009"/>
            <a:ext cx="1580321" cy="1058242"/>
          </a:xfrm>
          <a:prstGeom prst="bentArrow">
            <a:avLst>
              <a:gd name="adj1" fmla="val 16406"/>
              <a:gd name="adj2" fmla="val 16583"/>
              <a:gd name="adj3" fmla="val 44492"/>
              <a:gd name="adj4" fmla="val 59698"/>
            </a:avLst>
          </a:prstGeom>
          <a:solidFill>
            <a:srgbClr val="00B05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3F499B7-C533-C84C-8623-3BDF313C9F1F}"/>
              </a:ext>
            </a:extLst>
          </p:cNvPr>
          <p:cNvCxnSpPr>
            <a:cxnSpLocks/>
            <a:stCxn id="4" idx="3"/>
          </p:cNvCxnSpPr>
          <p:nvPr/>
        </p:nvCxnSpPr>
        <p:spPr>
          <a:xfrm>
            <a:off x="4820478" y="3820285"/>
            <a:ext cx="1639957" cy="1442437"/>
          </a:xfrm>
          <a:prstGeom prst="straightConnector1">
            <a:avLst/>
          </a:prstGeom>
          <a:ln w="101600">
            <a:solidFill>
              <a:srgbClr val="829EA6">
                <a:alpha val="25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C7136EBA-49A1-B948-8E49-6ACF007A99A4}"/>
              </a:ext>
            </a:extLst>
          </p:cNvPr>
          <p:cNvCxnSpPr>
            <a:cxnSpLocks/>
            <a:stCxn id="5" idx="2"/>
            <a:endCxn id="14" idx="0"/>
          </p:cNvCxnSpPr>
          <p:nvPr/>
        </p:nvCxnSpPr>
        <p:spPr>
          <a:xfrm>
            <a:off x="8020881" y="4620385"/>
            <a:ext cx="341656" cy="636528"/>
          </a:xfrm>
          <a:prstGeom prst="straightConnector1">
            <a:avLst/>
          </a:prstGeom>
          <a:ln w="101600">
            <a:solidFill>
              <a:srgbClr val="829EA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C55A6B5A-FBA8-1C42-87C5-D90514C584F8}"/>
              </a:ext>
            </a:extLst>
          </p:cNvPr>
          <p:cNvSpPr/>
          <p:nvPr/>
        </p:nvSpPr>
        <p:spPr>
          <a:xfrm>
            <a:off x="944217" y="3020184"/>
            <a:ext cx="3876261" cy="1600201"/>
          </a:xfrm>
          <a:prstGeom prst="rect">
            <a:avLst/>
          </a:prstGeom>
          <a:solidFill>
            <a:srgbClr val="00394A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Column 1 Teams: </a:t>
            </a:r>
          </a:p>
          <a:p>
            <a:pPr algn="ctr"/>
            <a:r>
              <a:rPr lang="en-US" sz="2400" b="1" dirty="0"/>
              <a:t>Definitive Selection</a:t>
            </a:r>
          </a:p>
          <a:p>
            <a:pPr algn="ctr"/>
            <a:r>
              <a:rPr lang="en-US" sz="1600" b="1" dirty="0"/>
              <a:t>(Attendance regardless of AQ)</a:t>
            </a:r>
            <a:endParaRPr lang="en-US" sz="1400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06429D-41AB-0D47-96A0-68D500645E56}"/>
              </a:ext>
            </a:extLst>
          </p:cNvPr>
          <p:cNvSpPr/>
          <p:nvPr/>
        </p:nvSpPr>
        <p:spPr>
          <a:xfrm>
            <a:off x="6082750" y="3020184"/>
            <a:ext cx="3876261" cy="1600201"/>
          </a:xfrm>
          <a:prstGeom prst="rect">
            <a:avLst/>
          </a:prstGeom>
          <a:solidFill>
            <a:srgbClr val="0039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Column 2 Teams: </a:t>
            </a:r>
          </a:p>
          <a:p>
            <a:pPr algn="ctr"/>
            <a:r>
              <a:rPr lang="en-US" sz="2400" b="1" dirty="0"/>
              <a:t>Under Consideration</a:t>
            </a:r>
          </a:p>
          <a:p>
            <a:pPr algn="ctr"/>
            <a:r>
              <a:rPr lang="en-US" sz="1600" b="1" dirty="0"/>
              <a:t>(Needs comparison)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9D22BDC-BCAF-A041-9CF6-6288CBA6E518}"/>
              </a:ext>
            </a:extLst>
          </p:cNvPr>
          <p:cNvSpPr/>
          <p:nvPr/>
        </p:nvSpPr>
        <p:spPr>
          <a:xfrm>
            <a:off x="4248979" y="1743000"/>
            <a:ext cx="2996773" cy="738757"/>
          </a:xfrm>
          <a:prstGeom prst="rect">
            <a:avLst/>
          </a:prstGeom>
          <a:solidFill>
            <a:srgbClr val="00B05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“locked” into national’s berth</a:t>
            </a:r>
            <a:endParaRPr lang="en-US" sz="16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5F76537-5F5B-1440-805C-DF3234CF1EB9}"/>
              </a:ext>
            </a:extLst>
          </p:cNvPr>
          <p:cNvSpPr/>
          <p:nvPr/>
        </p:nvSpPr>
        <p:spPr>
          <a:xfrm>
            <a:off x="6460435" y="5256913"/>
            <a:ext cx="3804203" cy="923326"/>
          </a:xfrm>
          <a:prstGeom prst="rect">
            <a:avLst/>
          </a:prstGeom>
          <a:solidFill>
            <a:schemeClr val="accent3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Under consideration teams that will be evaluated in Step 2 </a:t>
            </a:r>
            <a:endParaRPr lang="en-US" sz="16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E2FE90D-C262-F442-96BA-26E2C0D3D4CC}"/>
              </a:ext>
            </a:extLst>
          </p:cNvPr>
          <p:cNvSpPr txBox="1"/>
          <p:nvPr/>
        </p:nvSpPr>
        <p:spPr>
          <a:xfrm>
            <a:off x="8436676" y="4595784"/>
            <a:ext cx="19770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Receives &gt;20% of column 1/2 votes</a:t>
            </a:r>
          </a:p>
        </p:txBody>
      </p:sp>
    </p:spTree>
    <p:extLst>
      <p:ext uri="{BB962C8B-B14F-4D97-AF65-F5344CB8AC3E}">
        <p14:creationId xmlns:p14="http://schemas.microsoft.com/office/powerpoint/2010/main" val="4272264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2532E-8395-2B44-AF74-195BCD1BE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1: Under Consideration Teams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B4FD352-819A-F441-8418-7E9ACBB69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A4F90-71DC-4D4B-B302-916506524FA9}" type="slidenum">
              <a:rPr lang="en-US" smtClean="0"/>
              <a:t>13</a:t>
            </a:fld>
            <a:endParaRPr lang="en-US"/>
          </a:p>
        </p:txBody>
      </p:sp>
      <p:sp>
        <p:nvSpPr>
          <p:cNvPr id="6" name="Bent Arrow 5">
            <a:extLst>
              <a:ext uri="{FF2B5EF4-FFF2-40B4-BE49-F238E27FC236}">
                <a16:creationId xmlns:a16="http://schemas.microsoft.com/office/drawing/2014/main" id="{A0FBE2B3-F6C1-A94B-A734-4ED8CD53BAF5}"/>
              </a:ext>
            </a:extLst>
          </p:cNvPr>
          <p:cNvSpPr/>
          <p:nvPr/>
        </p:nvSpPr>
        <p:spPr>
          <a:xfrm>
            <a:off x="2668658" y="1958009"/>
            <a:ext cx="1580321" cy="1058242"/>
          </a:xfrm>
          <a:prstGeom prst="bentArrow">
            <a:avLst>
              <a:gd name="adj1" fmla="val 16406"/>
              <a:gd name="adj2" fmla="val 16583"/>
              <a:gd name="adj3" fmla="val 44492"/>
              <a:gd name="adj4" fmla="val 59698"/>
            </a:avLst>
          </a:prstGeom>
          <a:solidFill>
            <a:srgbClr val="00B05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3F499B7-C533-C84C-8623-3BDF313C9F1F}"/>
              </a:ext>
            </a:extLst>
          </p:cNvPr>
          <p:cNvCxnSpPr>
            <a:cxnSpLocks/>
            <a:stCxn id="4" idx="3"/>
          </p:cNvCxnSpPr>
          <p:nvPr/>
        </p:nvCxnSpPr>
        <p:spPr>
          <a:xfrm>
            <a:off x="4820478" y="3820285"/>
            <a:ext cx="1639957" cy="1442437"/>
          </a:xfrm>
          <a:prstGeom prst="straightConnector1">
            <a:avLst/>
          </a:prstGeom>
          <a:ln w="101600">
            <a:solidFill>
              <a:srgbClr val="829EA6">
                <a:alpha val="25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C7136EBA-49A1-B948-8E49-6ACF007A99A4}"/>
              </a:ext>
            </a:extLst>
          </p:cNvPr>
          <p:cNvCxnSpPr>
            <a:cxnSpLocks/>
            <a:stCxn id="5" idx="2"/>
            <a:endCxn id="14" idx="0"/>
          </p:cNvCxnSpPr>
          <p:nvPr/>
        </p:nvCxnSpPr>
        <p:spPr>
          <a:xfrm>
            <a:off x="8020881" y="4620385"/>
            <a:ext cx="341656" cy="636528"/>
          </a:xfrm>
          <a:prstGeom prst="straightConnector1">
            <a:avLst/>
          </a:prstGeom>
          <a:ln w="101600">
            <a:solidFill>
              <a:srgbClr val="829EA6">
                <a:alpha val="25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06D0775C-4E54-AF43-82E7-16735C5349ED}"/>
              </a:ext>
            </a:extLst>
          </p:cNvPr>
          <p:cNvCxnSpPr>
            <a:cxnSpLocks/>
          </p:cNvCxnSpPr>
          <p:nvPr/>
        </p:nvCxnSpPr>
        <p:spPr>
          <a:xfrm>
            <a:off x="3192954" y="5952637"/>
            <a:ext cx="3231872" cy="0"/>
          </a:xfrm>
          <a:prstGeom prst="straightConnector1">
            <a:avLst/>
          </a:prstGeom>
          <a:ln w="101600">
            <a:solidFill>
              <a:srgbClr val="829EA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ED9E8C6D-DB53-974F-B192-C6AA019FD307}"/>
              </a:ext>
            </a:extLst>
          </p:cNvPr>
          <p:cNvSpPr txBox="1"/>
          <p:nvPr/>
        </p:nvSpPr>
        <p:spPr>
          <a:xfrm>
            <a:off x="1866081" y="5270768"/>
            <a:ext cx="16714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Nomination at any time by 3 committee members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55A6B5A-FBA8-1C42-87C5-D90514C584F8}"/>
              </a:ext>
            </a:extLst>
          </p:cNvPr>
          <p:cNvSpPr/>
          <p:nvPr/>
        </p:nvSpPr>
        <p:spPr>
          <a:xfrm>
            <a:off x="944217" y="3020184"/>
            <a:ext cx="3876261" cy="1600201"/>
          </a:xfrm>
          <a:prstGeom prst="rect">
            <a:avLst/>
          </a:prstGeom>
          <a:solidFill>
            <a:srgbClr val="00394A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Column 1 Teams: </a:t>
            </a:r>
          </a:p>
          <a:p>
            <a:pPr algn="ctr"/>
            <a:r>
              <a:rPr lang="en-US" sz="2400" b="1" dirty="0"/>
              <a:t>Definitive Selection</a:t>
            </a:r>
          </a:p>
          <a:p>
            <a:pPr algn="ctr"/>
            <a:r>
              <a:rPr lang="en-US" sz="1600" b="1" dirty="0"/>
              <a:t>(Attendance regardless of AQ)</a:t>
            </a:r>
            <a:endParaRPr lang="en-US" sz="1400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06429D-41AB-0D47-96A0-68D500645E56}"/>
              </a:ext>
            </a:extLst>
          </p:cNvPr>
          <p:cNvSpPr/>
          <p:nvPr/>
        </p:nvSpPr>
        <p:spPr>
          <a:xfrm>
            <a:off x="6082750" y="3020184"/>
            <a:ext cx="3876261" cy="1600201"/>
          </a:xfrm>
          <a:prstGeom prst="rect">
            <a:avLst/>
          </a:prstGeom>
          <a:solidFill>
            <a:srgbClr val="00394A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Column 2 Teams: </a:t>
            </a:r>
          </a:p>
          <a:p>
            <a:pPr algn="ctr"/>
            <a:r>
              <a:rPr lang="en-US" sz="2400" b="1" dirty="0"/>
              <a:t>Under Consideration</a:t>
            </a:r>
          </a:p>
          <a:p>
            <a:pPr algn="ctr"/>
            <a:r>
              <a:rPr lang="en-US" sz="1600" b="1" dirty="0"/>
              <a:t>(Needs comparison)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9D22BDC-BCAF-A041-9CF6-6288CBA6E518}"/>
              </a:ext>
            </a:extLst>
          </p:cNvPr>
          <p:cNvSpPr/>
          <p:nvPr/>
        </p:nvSpPr>
        <p:spPr>
          <a:xfrm>
            <a:off x="4248979" y="1743000"/>
            <a:ext cx="2996773" cy="738757"/>
          </a:xfrm>
          <a:prstGeom prst="rect">
            <a:avLst/>
          </a:prstGeom>
          <a:solidFill>
            <a:srgbClr val="00B05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“locked” into national’s berth</a:t>
            </a:r>
            <a:endParaRPr lang="en-US" sz="16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5F76537-5F5B-1440-805C-DF3234CF1EB9}"/>
              </a:ext>
            </a:extLst>
          </p:cNvPr>
          <p:cNvSpPr/>
          <p:nvPr/>
        </p:nvSpPr>
        <p:spPr>
          <a:xfrm>
            <a:off x="6460435" y="5256913"/>
            <a:ext cx="3804203" cy="923326"/>
          </a:xfrm>
          <a:prstGeom prst="rect">
            <a:avLst/>
          </a:prstGeom>
          <a:solidFill>
            <a:schemeClr val="accent3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Under consideration teams that will be evaluated in Step 2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2196177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2532E-8395-2B44-AF74-195BCD1BE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1: Initial Ballot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B4FD352-819A-F441-8418-7E9ACBB69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A4F90-71DC-4D4B-B302-916506524FA9}" type="slidenum">
              <a:rPr lang="en-US" smtClean="0"/>
              <a:t>14</a:t>
            </a:fld>
            <a:endParaRPr lang="en-US"/>
          </a:p>
        </p:txBody>
      </p:sp>
      <p:sp>
        <p:nvSpPr>
          <p:cNvPr id="6" name="Bent Arrow 5">
            <a:extLst>
              <a:ext uri="{FF2B5EF4-FFF2-40B4-BE49-F238E27FC236}">
                <a16:creationId xmlns:a16="http://schemas.microsoft.com/office/drawing/2014/main" id="{A0FBE2B3-F6C1-A94B-A734-4ED8CD53BAF5}"/>
              </a:ext>
            </a:extLst>
          </p:cNvPr>
          <p:cNvSpPr/>
          <p:nvPr/>
        </p:nvSpPr>
        <p:spPr>
          <a:xfrm>
            <a:off x="2668658" y="1958009"/>
            <a:ext cx="1580321" cy="1058242"/>
          </a:xfrm>
          <a:prstGeom prst="bentArrow">
            <a:avLst>
              <a:gd name="adj1" fmla="val 16406"/>
              <a:gd name="adj2" fmla="val 16583"/>
              <a:gd name="adj3" fmla="val 44492"/>
              <a:gd name="adj4" fmla="val 5969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85891E-3791-0848-A0CD-F550B0918B53}"/>
              </a:ext>
            </a:extLst>
          </p:cNvPr>
          <p:cNvSpPr txBox="1"/>
          <p:nvPr/>
        </p:nvSpPr>
        <p:spPr>
          <a:xfrm>
            <a:off x="1192698" y="1743000"/>
            <a:ext cx="18089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Receives &gt;80% of column 1 votes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3F499B7-C533-C84C-8623-3BDF313C9F1F}"/>
              </a:ext>
            </a:extLst>
          </p:cNvPr>
          <p:cNvCxnSpPr>
            <a:cxnSpLocks/>
            <a:stCxn id="4" idx="3"/>
          </p:cNvCxnSpPr>
          <p:nvPr/>
        </p:nvCxnSpPr>
        <p:spPr>
          <a:xfrm>
            <a:off x="4820478" y="3820285"/>
            <a:ext cx="1639957" cy="1442437"/>
          </a:xfrm>
          <a:prstGeom prst="straightConnector1">
            <a:avLst/>
          </a:prstGeom>
          <a:ln w="101600">
            <a:solidFill>
              <a:srgbClr val="829EA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C7136EBA-49A1-B948-8E49-6ACF007A99A4}"/>
              </a:ext>
            </a:extLst>
          </p:cNvPr>
          <p:cNvCxnSpPr>
            <a:cxnSpLocks/>
            <a:stCxn id="5" idx="2"/>
            <a:endCxn id="14" idx="0"/>
          </p:cNvCxnSpPr>
          <p:nvPr/>
        </p:nvCxnSpPr>
        <p:spPr>
          <a:xfrm>
            <a:off x="8020881" y="4620385"/>
            <a:ext cx="341656" cy="636528"/>
          </a:xfrm>
          <a:prstGeom prst="straightConnector1">
            <a:avLst/>
          </a:prstGeom>
          <a:ln w="101600">
            <a:solidFill>
              <a:srgbClr val="829EA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0FC5C0DE-B394-0E4E-BA87-B300A0A99A47}"/>
              </a:ext>
            </a:extLst>
          </p:cNvPr>
          <p:cNvSpPr txBox="1"/>
          <p:nvPr/>
        </p:nvSpPr>
        <p:spPr>
          <a:xfrm>
            <a:off x="4391640" y="4663969"/>
            <a:ext cx="1853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Receives &gt;20% </a:t>
            </a:r>
          </a:p>
          <a:p>
            <a:r>
              <a:rPr lang="en-US" dirty="0"/>
              <a:t>of column 1 votes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64D6456-BB3C-384A-BDCC-F3EAB6A9D860}"/>
              </a:ext>
            </a:extLst>
          </p:cNvPr>
          <p:cNvSpPr txBox="1"/>
          <p:nvPr/>
        </p:nvSpPr>
        <p:spPr>
          <a:xfrm>
            <a:off x="8436676" y="4595784"/>
            <a:ext cx="19770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Receives &gt;20% of column 1/2 votes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06D0775C-4E54-AF43-82E7-16735C5349ED}"/>
              </a:ext>
            </a:extLst>
          </p:cNvPr>
          <p:cNvCxnSpPr>
            <a:cxnSpLocks/>
          </p:cNvCxnSpPr>
          <p:nvPr/>
        </p:nvCxnSpPr>
        <p:spPr>
          <a:xfrm>
            <a:off x="3192954" y="5952637"/>
            <a:ext cx="3231872" cy="0"/>
          </a:xfrm>
          <a:prstGeom prst="straightConnector1">
            <a:avLst/>
          </a:prstGeom>
          <a:ln w="101600">
            <a:solidFill>
              <a:srgbClr val="829EA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ED9E8C6D-DB53-974F-B192-C6AA019FD307}"/>
              </a:ext>
            </a:extLst>
          </p:cNvPr>
          <p:cNvSpPr txBox="1"/>
          <p:nvPr/>
        </p:nvSpPr>
        <p:spPr>
          <a:xfrm>
            <a:off x="1866081" y="5270768"/>
            <a:ext cx="16714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Nomination at any time by 3 committee members</a:t>
            </a:r>
          </a:p>
        </p:txBody>
      </p:sp>
      <p:sp>
        <p:nvSpPr>
          <p:cNvPr id="32" name="Down Arrow 31">
            <a:extLst>
              <a:ext uri="{FF2B5EF4-FFF2-40B4-BE49-F238E27FC236}">
                <a16:creationId xmlns:a16="http://schemas.microsoft.com/office/drawing/2014/main" id="{F20B680B-D5DF-FD4D-9313-8EDF669FC434}"/>
              </a:ext>
            </a:extLst>
          </p:cNvPr>
          <p:cNvSpPr/>
          <p:nvPr/>
        </p:nvSpPr>
        <p:spPr>
          <a:xfrm>
            <a:off x="8107433" y="6206172"/>
            <a:ext cx="516834" cy="636528"/>
          </a:xfrm>
          <a:prstGeom prst="downArrow">
            <a:avLst/>
          </a:prstGeom>
          <a:solidFill>
            <a:srgbClr val="EE2E24"/>
          </a:solidFill>
          <a:ln>
            <a:solidFill>
              <a:srgbClr val="EE2E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55A6B5A-FBA8-1C42-87C5-D90514C584F8}"/>
              </a:ext>
            </a:extLst>
          </p:cNvPr>
          <p:cNvSpPr/>
          <p:nvPr/>
        </p:nvSpPr>
        <p:spPr>
          <a:xfrm>
            <a:off x="944217" y="3020184"/>
            <a:ext cx="3876261" cy="1600201"/>
          </a:xfrm>
          <a:prstGeom prst="rect">
            <a:avLst/>
          </a:prstGeom>
          <a:solidFill>
            <a:srgbClr val="0039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Column 1 Teams: </a:t>
            </a:r>
          </a:p>
          <a:p>
            <a:pPr algn="ctr"/>
            <a:r>
              <a:rPr lang="en-US" sz="2400" b="1" dirty="0"/>
              <a:t>Definitive Selection</a:t>
            </a:r>
          </a:p>
          <a:p>
            <a:pPr algn="ctr"/>
            <a:r>
              <a:rPr lang="en-US" sz="1600" b="1" dirty="0"/>
              <a:t>(Attendance regardless of AQ)</a:t>
            </a:r>
            <a:endParaRPr lang="en-US" sz="1400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06429D-41AB-0D47-96A0-68D500645E56}"/>
              </a:ext>
            </a:extLst>
          </p:cNvPr>
          <p:cNvSpPr/>
          <p:nvPr/>
        </p:nvSpPr>
        <p:spPr>
          <a:xfrm>
            <a:off x="6082750" y="3020184"/>
            <a:ext cx="3876261" cy="1600201"/>
          </a:xfrm>
          <a:prstGeom prst="rect">
            <a:avLst/>
          </a:prstGeom>
          <a:solidFill>
            <a:srgbClr val="0039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Column 2 Teams: </a:t>
            </a:r>
          </a:p>
          <a:p>
            <a:pPr algn="ctr"/>
            <a:r>
              <a:rPr lang="en-US" sz="2400" b="1" dirty="0"/>
              <a:t>Under Consideration</a:t>
            </a:r>
          </a:p>
          <a:p>
            <a:pPr algn="ctr"/>
            <a:r>
              <a:rPr lang="en-US" sz="1600" b="1" dirty="0"/>
              <a:t>(Needs comparison)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9D22BDC-BCAF-A041-9CF6-6288CBA6E518}"/>
              </a:ext>
            </a:extLst>
          </p:cNvPr>
          <p:cNvSpPr/>
          <p:nvPr/>
        </p:nvSpPr>
        <p:spPr>
          <a:xfrm>
            <a:off x="4248979" y="1743000"/>
            <a:ext cx="2996773" cy="738757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“locked” into national’s berth</a:t>
            </a:r>
            <a:endParaRPr lang="en-US" sz="16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5F76537-5F5B-1440-805C-DF3234CF1EB9}"/>
              </a:ext>
            </a:extLst>
          </p:cNvPr>
          <p:cNvSpPr/>
          <p:nvPr/>
        </p:nvSpPr>
        <p:spPr>
          <a:xfrm>
            <a:off x="6460435" y="5256913"/>
            <a:ext cx="3804203" cy="923326"/>
          </a:xfrm>
          <a:prstGeom prst="rect">
            <a:avLst/>
          </a:prstGeom>
          <a:solidFill>
            <a:schemeClr val="accent3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Under consideration teams that will be evaluated in Step 2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5175877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C1C4E-7CC7-DD47-A0B7-2B6E6DB0C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2: Under Consideration Teams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CB6C335-AA2D-7E4F-8B61-A44C9E765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A4F90-71DC-4D4B-B302-916506524FA9}" type="slidenum">
              <a:rPr lang="en-US" smtClean="0"/>
              <a:t>15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60D9DDF-D73B-EE4C-873D-D0A40214C4B2}"/>
              </a:ext>
            </a:extLst>
          </p:cNvPr>
          <p:cNvSpPr/>
          <p:nvPr/>
        </p:nvSpPr>
        <p:spPr>
          <a:xfrm>
            <a:off x="337930" y="1499497"/>
            <a:ext cx="4065105" cy="1442486"/>
          </a:xfrm>
          <a:prstGeom prst="rect">
            <a:avLst/>
          </a:prstGeom>
          <a:solidFill>
            <a:srgbClr val="00394A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Committee members vote for teams to move into AL field</a:t>
            </a:r>
          </a:p>
          <a:p>
            <a:pPr algn="ctr"/>
            <a:r>
              <a:rPr lang="en-US" sz="1600" b="1" dirty="0"/>
              <a:t>(# votes = 2/3 of remaining berths)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681A17-B6B3-A041-95D5-61109CDC9196}"/>
              </a:ext>
            </a:extLst>
          </p:cNvPr>
          <p:cNvSpPr/>
          <p:nvPr/>
        </p:nvSpPr>
        <p:spPr>
          <a:xfrm>
            <a:off x="3601277" y="3274943"/>
            <a:ext cx="4065105" cy="1442486"/>
          </a:xfrm>
          <a:prstGeom prst="rect">
            <a:avLst/>
          </a:prstGeom>
          <a:solidFill>
            <a:srgbClr val="00394A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Teams with most votes moved into ranking field</a:t>
            </a:r>
          </a:p>
          <a:p>
            <a:pPr algn="ctr"/>
            <a:r>
              <a:rPr lang="en-US" sz="1600" b="1" dirty="0"/>
              <a:t>(field size = 2x remaining berths)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1C96E25-8F9F-004F-B1CF-F96FE9510263}"/>
              </a:ext>
            </a:extLst>
          </p:cNvPr>
          <p:cNvSpPr/>
          <p:nvPr/>
        </p:nvSpPr>
        <p:spPr>
          <a:xfrm>
            <a:off x="6864624" y="5050389"/>
            <a:ext cx="4065105" cy="1442486"/>
          </a:xfrm>
          <a:prstGeom prst="rect">
            <a:avLst/>
          </a:prstGeom>
          <a:solidFill>
            <a:srgbClr val="00394A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Lowest ranked teams advance to AL berth</a:t>
            </a:r>
          </a:p>
          <a:p>
            <a:pPr algn="ctr"/>
            <a:r>
              <a:rPr lang="en-US" sz="1600" b="1" dirty="0"/>
              <a:t>(# teams advanced = 2/3 of remaining berths)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69CA41D-0515-E34A-B343-8E4438DA2E55}"/>
              </a:ext>
            </a:extLst>
          </p:cNvPr>
          <p:cNvSpPr txBox="1"/>
          <p:nvPr/>
        </p:nvSpPr>
        <p:spPr>
          <a:xfrm>
            <a:off x="5211939" y="1741654"/>
            <a:ext cx="53329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Three step, iterative process, to comparatively analyze all teams against each other in an expeditious manner</a:t>
            </a:r>
          </a:p>
        </p:txBody>
      </p:sp>
    </p:spTree>
    <p:extLst>
      <p:ext uri="{BB962C8B-B14F-4D97-AF65-F5344CB8AC3E}">
        <p14:creationId xmlns:p14="http://schemas.microsoft.com/office/powerpoint/2010/main" val="4027139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C1C4E-7CC7-DD47-A0B7-2B6E6DB0C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2: Under Consideration Teams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CB6C335-AA2D-7E4F-8B61-A44C9E765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A4F90-71DC-4D4B-B302-916506524FA9}" type="slidenum">
              <a:rPr lang="en-US" smtClean="0"/>
              <a:t>16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60D9DDF-D73B-EE4C-873D-D0A40214C4B2}"/>
              </a:ext>
            </a:extLst>
          </p:cNvPr>
          <p:cNvSpPr/>
          <p:nvPr/>
        </p:nvSpPr>
        <p:spPr>
          <a:xfrm>
            <a:off x="337930" y="1499497"/>
            <a:ext cx="4065105" cy="1442486"/>
          </a:xfrm>
          <a:prstGeom prst="rect">
            <a:avLst/>
          </a:prstGeom>
          <a:solidFill>
            <a:srgbClr val="0039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Committee members vote for teams to move into AL field</a:t>
            </a:r>
          </a:p>
          <a:p>
            <a:pPr algn="ctr"/>
            <a:r>
              <a:rPr lang="en-US" sz="1600" b="1" dirty="0"/>
              <a:t>(# votes = 2/3 of remaining berths)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681A17-B6B3-A041-95D5-61109CDC9196}"/>
              </a:ext>
            </a:extLst>
          </p:cNvPr>
          <p:cNvSpPr/>
          <p:nvPr/>
        </p:nvSpPr>
        <p:spPr>
          <a:xfrm>
            <a:off x="3601277" y="3274943"/>
            <a:ext cx="4065105" cy="1442486"/>
          </a:xfrm>
          <a:prstGeom prst="rect">
            <a:avLst/>
          </a:prstGeom>
          <a:solidFill>
            <a:srgbClr val="00394A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Teams with most votes moved into ranking field</a:t>
            </a:r>
          </a:p>
          <a:p>
            <a:pPr algn="ctr"/>
            <a:r>
              <a:rPr lang="en-US" sz="1600" b="1" dirty="0"/>
              <a:t>(field size = 2x remaining berths)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1C96E25-8F9F-004F-B1CF-F96FE9510263}"/>
              </a:ext>
            </a:extLst>
          </p:cNvPr>
          <p:cNvSpPr/>
          <p:nvPr/>
        </p:nvSpPr>
        <p:spPr>
          <a:xfrm>
            <a:off x="6864624" y="5050389"/>
            <a:ext cx="4065105" cy="1442486"/>
          </a:xfrm>
          <a:prstGeom prst="rect">
            <a:avLst/>
          </a:prstGeom>
          <a:solidFill>
            <a:srgbClr val="00394A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Lowest ranked teams advance to AL berth</a:t>
            </a:r>
          </a:p>
          <a:p>
            <a:pPr algn="ctr"/>
            <a:r>
              <a:rPr lang="en-US" sz="1600" b="1" dirty="0"/>
              <a:t>(# teams advanced = 2/3 of remaining berths)</a:t>
            </a:r>
          </a:p>
        </p:txBody>
      </p:sp>
    </p:spTree>
    <p:extLst>
      <p:ext uri="{BB962C8B-B14F-4D97-AF65-F5344CB8AC3E}">
        <p14:creationId xmlns:p14="http://schemas.microsoft.com/office/powerpoint/2010/main" val="2818085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C1C4E-7CC7-DD47-A0B7-2B6E6DB0C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2: Under Consideration Teams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CB6C335-AA2D-7E4F-8B61-A44C9E765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A4F90-71DC-4D4B-B302-916506524FA9}" type="slidenum">
              <a:rPr lang="en-US" smtClean="0"/>
              <a:t>17</a:t>
            </a:fld>
            <a:endParaRPr lang="en-US"/>
          </a:p>
        </p:txBody>
      </p:sp>
      <p:sp>
        <p:nvSpPr>
          <p:cNvPr id="7" name="Bent Arrow 6">
            <a:extLst>
              <a:ext uri="{FF2B5EF4-FFF2-40B4-BE49-F238E27FC236}">
                <a16:creationId xmlns:a16="http://schemas.microsoft.com/office/drawing/2014/main" id="{98A78A83-B5DF-6B49-A1C2-1C335110FC69}"/>
              </a:ext>
            </a:extLst>
          </p:cNvPr>
          <p:cNvSpPr/>
          <p:nvPr/>
        </p:nvSpPr>
        <p:spPr>
          <a:xfrm rot="5400000">
            <a:off x="4559575" y="1895889"/>
            <a:ext cx="1207606" cy="1520688"/>
          </a:xfrm>
          <a:prstGeom prst="bent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60D9DDF-D73B-EE4C-873D-D0A40214C4B2}"/>
              </a:ext>
            </a:extLst>
          </p:cNvPr>
          <p:cNvSpPr/>
          <p:nvPr/>
        </p:nvSpPr>
        <p:spPr>
          <a:xfrm>
            <a:off x="337930" y="1499497"/>
            <a:ext cx="4065105" cy="1442486"/>
          </a:xfrm>
          <a:prstGeom prst="rect">
            <a:avLst/>
          </a:prstGeom>
          <a:solidFill>
            <a:srgbClr val="0039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Committee members vote for teams to move into AL field</a:t>
            </a:r>
          </a:p>
          <a:p>
            <a:pPr algn="ctr"/>
            <a:r>
              <a:rPr lang="en-US" sz="1600" b="1" dirty="0"/>
              <a:t>(# votes = 2/3 of remaining berths)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681A17-B6B3-A041-95D5-61109CDC9196}"/>
              </a:ext>
            </a:extLst>
          </p:cNvPr>
          <p:cNvSpPr/>
          <p:nvPr/>
        </p:nvSpPr>
        <p:spPr>
          <a:xfrm>
            <a:off x="3601277" y="3274943"/>
            <a:ext cx="4065105" cy="1442486"/>
          </a:xfrm>
          <a:prstGeom prst="rect">
            <a:avLst/>
          </a:prstGeom>
          <a:solidFill>
            <a:srgbClr val="0039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Teams with most votes moved into ranking field</a:t>
            </a:r>
          </a:p>
          <a:p>
            <a:pPr algn="ctr"/>
            <a:r>
              <a:rPr lang="en-US" sz="1600" b="1" dirty="0"/>
              <a:t>(field size = 2x remaining berths)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1C96E25-8F9F-004F-B1CF-F96FE9510263}"/>
              </a:ext>
            </a:extLst>
          </p:cNvPr>
          <p:cNvSpPr/>
          <p:nvPr/>
        </p:nvSpPr>
        <p:spPr>
          <a:xfrm>
            <a:off x="6864624" y="5050389"/>
            <a:ext cx="4065105" cy="1442486"/>
          </a:xfrm>
          <a:prstGeom prst="rect">
            <a:avLst/>
          </a:prstGeom>
          <a:solidFill>
            <a:srgbClr val="00394A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Lowest ranked teams advance to AL berth</a:t>
            </a:r>
          </a:p>
          <a:p>
            <a:pPr algn="ctr"/>
            <a:r>
              <a:rPr lang="en-US" sz="1600" b="1" dirty="0"/>
              <a:t>(# teams advanced = 2/3 of remaining berths)</a:t>
            </a:r>
          </a:p>
        </p:txBody>
      </p:sp>
    </p:spTree>
    <p:extLst>
      <p:ext uri="{BB962C8B-B14F-4D97-AF65-F5344CB8AC3E}">
        <p14:creationId xmlns:p14="http://schemas.microsoft.com/office/powerpoint/2010/main" val="21218700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C1C4E-7CC7-DD47-A0B7-2B6E6DB0C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2: Under Consideration Teams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CB6C335-AA2D-7E4F-8B61-A44C9E765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A4F90-71DC-4D4B-B302-916506524FA9}" type="slidenum">
              <a:rPr lang="en-US" smtClean="0"/>
              <a:t>18</a:t>
            </a:fld>
            <a:endParaRPr lang="en-US"/>
          </a:p>
        </p:txBody>
      </p:sp>
      <p:sp>
        <p:nvSpPr>
          <p:cNvPr id="7" name="Bent Arrow 6">
            <a:extLst>
              <a:ext uri="{FF2B5EF4-FFF2-40B4-BE49-F238E27FC236}">
                <a16:creationId xmlns:a16="http://schemas.microsoft.com/office/drawing/2014/main" id="{98A78A83-B5DF-6B49-A1C2-1C335110FC69}"/>
              </a:ext>
            </a:extLst>
          </p:cNvPr>
          <p:cNvSpPr/>
          <p:nvPr/>
        </p:nvSpPr>
        <p:spPr>
          <a:xfrm rot="5400000">
            <a:off x="4559575" y="1895889"/>
            <a:ext cx="1207606" cy="1520688"/>
          </a:xfrm>
          <a:prstGeom prst="bentArrow">
            <a:avLst/>
          </a:prstGeom>
          <a:solidFill>
            <a:srgbClr val="00B05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Bent Arrow 7">
            <a:extLst>
              <a:ext uri="{FF2B5EF4-FFF2-40B4-BE49-F238E27FC236}">
                <a16:creationId xmlns:a16="http://schemas.microsoft.com/office/drawing/2014/main" id="{3306E8B0-56F8-D645-BFD2-7409175D64E6}"/>
              </a:ext>
            </a:extLst>
          </p:cNvPr>
          <p:cNvSpPr/>
          <p:nvPr/>
        </p:nvSpPr>
        <p:spPr>
          <a:xfrm rot="5400000">
            <a:off x="7826236" y="3686242"/>
            <a:ext cx="1207606" cy="1520688"/>
          </a:xfrm>
          <a:prstGeom prst="bent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60D9DDF-D73B-EE4C-873D-D0A40214C4B2}"/>
              </a:ext>
            </a:extLst>
          </p:cNvPr>
          <p:cNvSpPr/>
          <p:nvPr/>
        </p:nvSpPr>
        <p:spPr>
          <a:xfrm>
            <a:off x="337930" y="1499497"/>
            <a:ext cx="4065105" cy="1442486"/>
          </a:xfrm>
          <a:prstGeom prst="rect">
            <a:avLst/>
          </a:prstGeom>
          <a:solidFill>
            <a:srgbClr val="00394A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Committee members vote for teams to move into AL field</a:t>
            </a:r>
          </a:p>
          <a:p>
            <a:pPr algn="ctr"/>
            <a:r>
              <a:rPr lang="en-US" sz="1600" b="1" dirty="0"/>
              <a:t>(# votes = 2/3 of remaining berths)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681A17-B6B3-A041-95D5-61109CDC9196}"/>
              </a:ext>
            </a:extLst>
          </p:cNvPr>
          <p:cNvSpPr/>
          <p:nvPr/>
        </p:nvSpPr>
        <p:spPr>
          <a:xfrm>
            <a:off x="3601277" y="3274943"/>
            <a:ext cx="4065105" cy="1442486"/>
          </a:xfrm>
          <a:prstGeom prst="rect">
            <a:avLst/>
          </a:prstGeom>
          <a:solidFill>
            <a:srgbClr val="0039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Teams with most votes moved into ranking field</a:t>
            </a:r>
          </a:p>
          <a:p>
            <a:pPr algn="ctr"/>
            <a:r>
              <a:rPr lang="en-US" sz="1600" b="1" dirty="0"/>
              <a:t>(field size = 2x remaining berths)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1C96E25-8F9F-004F-B1CF-F96FE9510263}"/>
              </a:ext>
            </a:extLst>
          </p:cNvPr>
          <p:cNvSpPr/>
          <p:nvPr/>
        </p:nvSpPr>
        <p:spPr>
          <a:xfrm>
            <a:off x="6864624" y="5050389"/>
            <a:ext cx="4065105" cy="1442486"/>
          </a:xfrm>
          <a:prstGeom prst="rect">
            <a:avLst/>
          </a:prstGeom>
          <a:solidFill>
            <a:srgbClr val="0039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Lowest ranked teams advance to AL berth</a:t>
            </a:r>
          </a:p>
          <a:p>
            <a:pPr algn="ctr"/>
            <a:r>
              <a:rPr lang="en-US" sz="1600" b="1" dirty="0"/>
              <a:t>(# teams advanced = 2/3 of remaining berths)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9EF49A3-5DB1-5C4F-B63C-9D84DC4FD190}"/>
              </a:ext>
            </a:extLst>
          </p:cNvPr>
          <p:cNvSpPr txBox="1"/>
          <p:nvPr/>
        </p:nvSpPr>
        <p:spPr>
          <a:xfrm>
            <a:off x="7870561" y="2813278"/>
            <a:ext cx="28066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Teams are ranked by each committee member and ordered by average rank</a:t>
            </a:r>
          </a:p>
        </p:txBody>
      </p:sp>
    </p:spTree>
    <p:extLst>
      <p:ext uri="{BB962C8B-B14F-4D97-AF65-F5344CB8AC3E}">
        <p14:creationId xmlns:p14="http://schemas.microsoft.com/office/powerpoint/2010/main" val="30189587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C1C4E-7CC7-DD47-A0B7-2B6E6DB0C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2: Under Consideration Teams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CB6C335-AA2D-7E4F-8B61-A44C9E765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A4F90-71DC-4D4B-B302-916506524FA9}" type="slidenum">
              <a:rPr lang="en-US" smtClean="0"/>
              <a:t>19</a:t>
            </a:fld>
            <a:endParaRPr lang="en-US"/>
          </a:p>
        </p:txBody>
      </p:sp>
      <p:sp>
        <p:nvSpPr>
          <p:cNvPr id="7" name="Bent Arrow 6">
            <a:extLst>
              <a:ext uri="{FF2B5EF4-FFF2-40B4-BE49-F238E27FC236}">
                <a16:creationId xmlns:a16="http://schemas.microsoft.com/office/drawing/2014/main" id="{98A78A83-B5DF-6B49-A1C2-1C335110FC69}"/>
              </a:ext>
            </a:extLst>
          </p:cNvPr>
          <p:cNvSpPr/>
          <p:nvPr/>
        </p:nvSpPr>
        <p:spPr>
          <a:xfrm rot="5400000">
            <a:off x="4559575" y="1895889"/>
            <a:ext cx="1207606" cy="1520688"/>
          </a:xfrm>
          <a:prstGeom prst="bentArrow">
            <a:avLst/>
          </a:prstGeom>
          <a:solidFill>
            <a:srgbClr val="00B05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Bent Arrow 7">
            <a:extLst>
              <a:ext uri="{FF2B5EF4-FFF2-40B4-BE49-F238E27FC236}">
                <a16:creationId xmlns:a16="http://schemas.microsoft.com/office/drawing/2014/main" id="{3306E8B0-56F8-D645-BFD2-7409175D64E6}"/>
              </a:ext>
            </a:extLst>
          </p:cNvPr>
          <p:cNvSpPr/>
          <p:nvPr/>
        </p:nvSpPr>
        <p:spPr>
          <a:xfrm rot="5400000">
            <a:off x="7826236" y="3686242"/>
            <a:ext cx="1207606" cy="1520688"/>
          </a:xfrm>
          <a:prstGeom prst="bentArrow">
            <a:avLst/>
          </a:prstGeom>
          <a:solidFill>
            <a:srgbClr val="00B05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Bent Arrow 8">
            <a:extLst>
              <a:ext uri="{FF2B5EF4-FFF2-40B4-BE49-F238E27FC236}">
                <a16:creationId xmlns:a16="http://schemas.microsoft.com/office/drawing/2014/main" id="{FCB4466D-09F7-294B-8B36-D08D1716D5A2}"/>
              </a:ext>
            </a:extLst>
          </p:cNvPr>
          <p:cNvSpPr/>
          <p:nvPr/>
        </p:nvSpPr>
        <p:spPr>
          <a:xfrm rot="16200000">
            <a:off x="2678810" y="1783861"/>
            <a:ext cx="3027692" cy="5343937"/>
          </a:xfrm>
          <a:prstGeom prst="bentArrow">
            <a:avLst>
              <a:gd name="adj1" fmla="val 9435"/>
              <a:gd name="adj2" fmla="val 16137"/>
              <a:gd name="adj3" fmla="val 24343"/>
              <a:gd name="adj4" fmla="val 43750"/>
            </a:avLst>
          </a:prstGeom>
          <a:solidFill>
            <a:srgbClr val="EE2E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AB2F842-A62C-D949-9392-6DD3E5C68B4E}"/>
              </a:ext>
            </a:extLst>
          </p:cNvPr>
          <p:cNvSpPr txBox="1"/>
          <p:nvPr/>
        </p:nvSpPr>
        <p:spPr>
          <a:xfrm>
            <a:off x="2077278" y="5949468"/>
            <a:ext cx="28525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Teams not selected return to consideration unbiased</a:t>
            </a:r>
          </a:p>
        </p:txBody>
      </p:sp>
      <p:sp>
        <p:nvSpPr>
          <p:cNvPr id="14" name="Up Arrow 13">
            <a:extLst>
              <a:ext uri="{FF2B5EF4-FFF2-40B4-BE49-F238E27FC236}">
                <a16:creationId xmlns:a16="http://schemas.microsoft.com/office/drawing/2014/main" id="{56A65944-87C5-4F42-8FF0-3046CE37BA4F}"/>
              </a:ext>
            </a:extLst>
          </p:cNvPr>
          <p:cNvSpPr/>
          <p:nvPr/>
        </p:nvSpPr>
        <p:spPr>
          <a:xfrm>
            <a:off x="9920909" y="2509630"/>
            <a:ext cx="672547" cy="2544555"/>
          </a:xfrm>
          <a:prstGeom prst="up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60D9DDF-D73B-EE4C-873D-D0A40214C4B2}"/>
              </a:ext>
            </a:extLst>
          </p:cNvPr>
          <p:cNvSpPr/>
          <p:nvPr/>
        </p:nvSpPr>
        <p:spPr>
          <a:xfrm>
            <a:off x="337930" y="1499497"/>
            <a:ext cx="4065105" cy="1442486"/>
          </a:xfrm>
          <a:prstGeom prst="rect">
            <a:avLst/>
          </a:prstGeom>
          <a:solidFill>
            <a:srgbClr val="00394A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Committee members vote for teams to move into AL field</a:t>
            </a:r>
          </a:p>
          <a:p>
            <a:pPr algn="ctr"/>
            <a:r>
              <a:rPr lang="en-US" sz="1600" b="1" dirty="0"/>
              <a:t>(# votes = 2/3 of remaining berths)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681A17-B6B3-A041-95D5-61109CDC9196}"/>
              </a:ext>
            </a:extLst>
          </p:cNvPr>
          <p:cNvSpPr/>
          <p:nvPr/>
        </p:nvSpPr>
        <p:spPr>
          <a:xfrm>
            <a:off x="3601277" y="3274943"/>
            <a:ext cx="4065105" cy="1442486"/>
          </a:xfrm>
          <a:prstGeom prst="rect">
            <a:avLst/>
          </a:prstGeom>
          <a:solidFill>
            <a:srgbClr val="00394A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Teams with most votes moved into ranking field</a:t>
            </a:r>
          </a:p>
          <a:p>
            <a:pPr algn="ctr"/>
            <a:r>
              <a:rPr lang="en-US" sz="1600" b="1" dirty="0"/>
              <a:t>(field size = 2x remaining berths)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1C96E25-8F9F-004F-B1CF-F96FE9510263}"/>
              </a:ext>
            </a:extLst>
          </p:cNvPr>
          <p:cNvSpPr/>
          <p:nvPr/>
        </p:nvSpPr>
        <p:spPr>
          <a:xfrm>
            <a:off x="6864624" y="5050389"/>
            <a:ext cx="4065105" cy="1442486"/>
          </a:xfrm>
          <a:prstGeom prst="rect">
            <a:avLst/>
          </a:prstGeom>
          <a:solidFill>
            <a:srgbClr val="0039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Lowest ranked teams advance to AL berth</a:t>
            </a:r>
          </a:p>
          <a:p>
            <a:pPr algn="ctr"/>
            <a:r>
              <a:rPr lang="en-US" sz="1600" b="1" dirty="0"/>
              <a:t>(# teams advanced = 2/3 of remaining berths)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60F0F61-F196-FD4A-9E86-0F519CC50192}"/>
              </a:ext>
            </a:extLst>
          </p:cNvPr>
          <p:cNvSpPr/>
          <p:nvPr/>
        </p:nvSpPr>
        <p:spPr>
          <a:xfrm>
            <a:off x="8155057" y="1595230"/>
            <a:ext cx="2663688" cy="9144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At-large national’s field</a:t>
            </a:r>
          </a:p>
        </p:txBody>
      </p:sp>
    </p:spTree>
    <p:extLst>
      <p:ext uri="{BB962C8B-B14F-4D97-AF65-F5344CB8AC3E}">
        <p14:creationId xmlns:p14="http://schemas.microsoft.com/office/powerpoint/2010/main" val="1787355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26273-13E8-CC43-9567-F6F77920D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Selection Process Overview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50249F0-3FEB-A646-859C-856D84600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A4F90-71DC-4D4B-B302-916506524FA9}" type="slidenum">
              <a:rPr lang="en-US" smtClean="0"/>
              <a:t>2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41839D4-3021-7844-BD7E-F094DFA1196D}"/>
              </a:ext>
            </a:extLst>
          </p:cNvPr>
          <p:cNvSpPr/>
          <p:nvPr/>
        </p:nvSpPr>
        <p:spPr>
          <a:xfrm>
            <a:off x="1202635" y="3020184"/>
            <a:ext cx="3617843" cy="1600201"/>
          </a:xfrm>
          <a:prstGeom prst="rect">
            <a:avLst/>
          </a:prstGeom>
          <a:solidFill>
            <a:srgbClr val="0039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Step 1: Unanimous Consent for at-large teams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7C2562E-4408-BD42-9AE0-E5C91BB35677}"/>
              </a:ext>
            </a:extLst>
          </p:cNvPr>
          <p:cNvSpPr/>
          <p:nvPr/>
        </p:nvSpPr>
        <p:spPr>
          <a:xfrm>
            <a:off x="6341168" y="3020184"/>
            <a:ext cx="3617843" cy="1600201"/>
          </a:xfrm>
          <a:prstGeom prst="rect">
            <a:avLst/>
          </a:prstGeom>
          <a:solidFill>
            <a:srgbClr val="0039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Step 2: Selection of remaining at-large teams in an iterative process</a:t>
            </a:r>
          </a:p>
        </p:txBody>
      </p:sp>
    </p:spTree>
    <p:extLst>
      <p:ext uri="{BB962C8B-B14F-4D97-AF65-F5344CB8AC3E}">
        <p14:creationId xmlns:p14="http://schemas.microsoft.com/office/powerpoint/2010/main" val="38045708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C1C4E-7CC7-DD47-A0B7-2B6E6DB0C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2: Under Consideration Teams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CB6C335-AA2D-7E4F-8B61-A44C9E765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A4F90-71DC-4D4B-B302-916506524FA9}" type="slidenum">
              <a:rPr lang="en-US" smtClean="0"/>
              <a:t>20</a:t>
            </a:fld>
            <a:endParaRPr lang="en-US"/>
          </a:p>
        </p:txBody>
      </p:sp>
      <p:sp>
        <p:nvSpPr>
          <p:cNvPr id="7" name="Bent Arrow 6">
            <a:extLst>
              <a:ext uri="{FF2B5EF4-FFF2-40B4-BE49-F238E27FC236}">
                <a16:creationId xmlns:a16="http://schemas.microsoft.com/office/drawing/2014/main" id="{98A78A83-B5DF-6B49-A1C2-1C335110FC69}"/>
              </a:ext>
            </a:extLst>
          </p:cNvPr>
          <p:cNvSpPr/>
          <p:nvPr/>
        </p:nvSpPr>
        <p:spPr>
          <a:xfrm rot="5400000">
            <a:off x="4559575" y="1895889"/>
            <a:ext cx="1207606" cy="1520688"/>
          </a:xfrm>
          <a:prstGeom prst="bent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Bent Arrow 7">
            <a:extLst>
              <a:ext uri="{FF2B5EF4-FFF2-40B4-BE49-F238E27FC236}">
                <a16:creationId xmlns:a16="http://schemas.microsoft.com/office/drawing/2014/main" id="{3306E8B0-56F8-D645-BFD2-7409175D64E6}"/>
              </a:ext>
            </a:extLst>
          </p:cNvPr>
          <p:cNvSpPr/>
          <p:nvPr/>
        </p:nvSpPr>
        <p:spPr>
          <a:xfrm rot="5400000">
            <a:off x="7826236" y="3686242"/>
            <a:ext cx="1207606" cy="1520688"/>
          </a:xfrm>
          <a:prstGeom prst="bent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Bent Arrow 8">
            <a:extLst>
              <a:ext uri="{FF2B5EF4-FFF2-40B4-BE49-F238E27FC236}">
                <a16:creationId xmlns:a16="http://schemas.microsoft.com/office/drawing/2014/main" id="{FCB4466D-09F7-294B-8B36-D08D1716D5A2}"/>
              </a:ext>
            </a:extLst>
          </p:cNvPr>
          <p:cNvSpPr/>
          <p:nvPr/>
        </p:nvSpPr>
        <p:spPr>
          <a:xfrm rot="16200000">
            <a:off x="2678810" y="1783861"/>
            <a:ext cx="3027692" cy="5343937"/>
          </a:xfrm>
          <a:prstGeom prst="bentArrow">
            <a:avLst>
              <a:gd name="adj1" fmla="val 9435"/>
              <a:gd name="adj2" fmla="val 16137"/>
              <a:gd name="adj3" fmla="val 24343"/>
              <a:gd name="adj4" fmla="val 43750"/>
            </a:avLst>
          </a:prstGeom>
          <a:solidFill>
            <a:srgbClr val="EE2E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AB2F842-A62C-D949-9392-6DD3E5C68B4E}"/>
              </a:ext>
            </a:extLst>
          </p:cNvPr>
          <p:cNvSpPr txBox="1"/>
          <p:nvPr/>
        </p:nvSpPr>
        <p:spPr>
          <a:xfrm>
            <a:off x="2077278" y="5949468"/>
            <a:ext cx="28525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Teams not selected return to consideration unbiased</a:t>
            </a:r>
          </a:p>
        </p:txBody>
      </p:sp>
      <p:sp>
        <p:nvSpPr>
          <p:cNvPr id="14" name="Up Arrow 13">
            <a:extLst>
              <a:ext uri="{FF2B5EF4-FFF2-40B4-BE49-F238E27FC236}">
                <a16:creationId xmlns:a16="http://schemas.microsoft.com/office/drawing/2014/main" id="{56A65944-87C5-4F42-8FF0-3046CE37BA4F}"/>
              </a:ext>
            </a:extLst>
          </p:cNvPr>
          <p:cNvSpPr/>
          <p:nvPr/>
        </p:nvSpPr>
        <p:spPr>
          <a:xfrm>
            <a:off x="9920909" y="2509630"/>
            <a:ext cx="672547" cy="2544555"/>
          </a:xfrm>
          <a:prstGeom prst="up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60D9DDF-D73B-EE4C-873D-D0A40214C4B2}"/>
              </a:ext>
            </a:extLst>
          </p:cNvPr>
          <p:cNvSpPr/>
          <p:nvPr/>
        </p:nvSpPr>
        <p:spPr>
          <a:xfrm>
            <a:off x="337930" y="1499497"/>
            <a:ext cx="4065105" cy="1442486"/>
          </a:xfrm>
          <a:prstGeom prst="rect">
            <a:avLst/>
          </a:prstGeom>
          <a:solidFill>
            <a:srgbClr val="0039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Committee members vote for teams to move into AL field</a:t>
            </a:r>
          </a:p>
          <a:p>
            <a:pPr algn="ctr"/>
            <a:r>
              <a:rPr lang="en-US" sz="1600" b="1" dirty="0"/>
              <a:t>(# votes = 2/3 of remaining berths)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681A17-B6B3-A041-95D5-61109CDC9196}"/>
              </a:ext>
            </a:extLst>
          </p:cNvPr>
          <p:cNvSpPr/>
          <p:nvPr/>
        </p:nvSpPr>
        <p:spPr>
          <a:xfrm>
            <a:off x="3601277" y="3274943"/>
            <a:ext cx="4065105" cy="1442486"/>
          </a:xfrm>
          <a:prstGeom prst="rect">
            <a:avLst/>
          </a:prstGeom>
          <a:solidFill>
            <a:srgbClr val="0039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Teams with most votes moved into ranking field</a:t>
            </a:r>
          </a:p>
          <a:p>
            <a:pPr algn="ctr"/>
            <a:r>
              <a:rPr lang="en-US" sz="1600" b="1" dirty="0"/>
              <a:t>(field size = 2x remaining berths)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1C96E25-8F9F-004F-B1CF-F96FE9510263}"/>
              </a:ext>
            </a:extLst>
          </p:cNvPr>
          <p:cNvSpPr/>
          <p:nvPr/>
        </p:nvSpPr>
        <p:spPr>
          <a:xfrm>
            <a:off x="6864624" y="5050389"/>
            <a:ext cx="4065105" cy="1442486"/>
          </a:xfrm>
          <a:prstGeom prst="rect">
            <a:avLst/>
          </a:prstGeom>
          <a:solidFill>
            <a:srgbClr val="0039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Lowest ranked teams advance to AL berth</a:t>
            </a:r>
          </a:p>
          <a:p>
            <a:pPr algn="ctr"/>
            <a:r>
              <a:rPr lang="en-US" sz="1600" b="1" dirty="0"/>
              <a:t>(# teams advanced = 2/3 of remaining berths)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60F0F61-F196-FD4A-9E86-0F519CC50192}"/>
              </a:ext>
            </a:extLst>
          </p:cNvPr>
          <p:cNvSpPr/>
          <p:nvPr/>
        </p:nvSpPr>
        <p:spPr>
          <a:xfrm>
            <a:off x="8155057" y="1595230"/>
            <a:ext cx="2663688" cy="9144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At-large national’s field</a:t>
            </a:r>
          </a:p>
        </p:txBody>
      </p:sp>
    </p:spTree>
    <p:extLst>
      <p:ext uri="{BB962C8B-B14F-4D97-AF65-F5344CB8AC3E}">
        <p14:creationId xmlns:p14="http://schemas.microsoft.com/office/powerpoint/2010/main" val="1622919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26273-13E8-CC43-9567-F6F77920D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Selection Process Overview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50249F0-3FEB-A646-859C-856D84600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A4F90-71DC-4D4B-B302-916506524FA9}" type="slidenum">
              <a:rPr lang="en-US" smtClean="0"/>
              <a:t>3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41839D4-3021-7844-BD7E-F094DFA1196D}"/>
              </a:ext>
            </a:extLst>
          </p:cNvPr>
          <p:cNvSpPr/>
          <p:nvPr/>
        </p:nvSpPr>
        <p:spPr>
          <a:xfrm>
            <a:off x="1202635" y="3020184"/>
            <a:ext cx="3617843" cy="1600201"/>
          </a:xfrm>
          <a:prstGeom prst="rect">
            <a:avLst/>
          </a:prstGeom>
          <a:solidFill>
            <a:srgbClr val="0039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Step 1: Unanimous Consent for at-large teams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7C2562E-4408-BD42-9AE0-E5C91BB35677}"/>
              </a:ext>
            </a:extLst>
          </p:cNvPr>
          <p:cNvSpPr/>
          <p:nvPr/>
        </p:nvSpPr>
        <p:spPr>
          <a:xfrm>
            <a:off x="6341168" y="3020184"/>
            <a:ext cx="3617843" cy="1600201"/>
          </a:xfrm>
          <a:prstGeom prst="rect">
            <a:avLst/>
          </a:prstGeom>
          <a:solidFill>
            <a:srgbClr val="00394A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Step 2: Selection of remaining at-large teams in an iterative process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492C048-BD77-BC48-84DB-D135A2E0EAEF}"/>
              </a:ext>
            </a:extLst>
          </p:cNvPr>
          <p:cNvSpPr/>
          <p:nvPr/>
        </p:nvSpPr>
        <p:spPr>
          <a:xfrm>
            <a:off x="4248979" y="1690688"/>
            <a:ext cx="2663688" cy="9144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At-large national’s field</a:t>
            </a:r>
          </a:p>
        </p:txBody>
      </p:sp>
      <p:sp>
        <p:nvSpPr>
          <p:cNvPr id="7" name="Bent Arrow 6">
            <a:extLst>
              <a:ext uri="{FF2B5EF4-FFF2-40B4-BE49-F238E27FC236}">
                <a16:creationId xmlns:a16="http://schemas.microsoft.com/office/drawing/2014/main" id="{34B4B621-78AD-0546-AA50-9741BBAC7D31}"/>
              </a:ext>
            </a:extLst>
          </p:cNvPr>
          <p:cNvSpPr/>
          <p:nvPr/>
        </p:nvSpPr>
        <p:spPr>
          <a:xfrm>
            <a:off x="2668658" y="1958009"/>
            <a:ext cx="1580321" cy="1058242"/>
          </a:xfrm>
          <a:prstGeom prst="bentArrow">
            <a:avLst>
              <a:gd name="adj1" fmla="val 16406"/>
              <a:gd name="adj2" fmla="val 16583"/>
              <a:gd name="adj3" fmla="val 44492"/>
              <a:gd name="adj4" fmla="val 59698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863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26273-13E8-CC43-9567-F6F77920D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Selection Process Overview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50249F0-3FEB-A646-859C-856D84600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A4F90-71DC-4D4B-B302-916506524FA9}" type="slidenum">
              <a:rPr lang="en-US" smtClean="0"/>
              <a:t>4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492C048-BD77-BC48-84DB-D135A2E0EAEF}"/>
              </a:ext>
            </a:extLst>
          </p:cNvPr>
          <p:cNvSpPr/>
          <p:nvPr/>
        </p:nvSpPr>
        <p:spPr>
          <a:xfrm>
            <a:off x="4248979" y="1690688"/>
            <a:ext cx="2663688" cy="914400"/>
          </a:xfrm>
          <a:prstGeom prst="rect">
            <a:avLst/>
          </a:prstGeom>
          <a:solidFill>
            <a:srgbClr val="00B05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At-large national’s field</a:t>
            </a:r>
          </a:p>
        </p:txBody>
      </p:sp>
      <p:sp>
        <p:nvSpPr>
          <p:cNvPr id="7" name="Bent Arrow 6">
            <a:extLst>
              <a:ext uri="{FF2B5EF4-FFF2-40B4-BE49-F238E27FC236}">
                <a16:creationId xmlns:a16="http://schemas.microsoft.com/office/drawing/2014/main" id="{34B4B621-78AD-0546-AA50-9741BBAC7D31}"/>
              </a:ext>
            </a:extLst>
          </p:cNvPr>
          <p:cNvSpPr/>
          <p:nvPr/>
        </p:nvSpPr>
        <p:spPr>
          <a:xfrm>
            <a:off x="2668658" y="1958009"/>
            <a:ext cx="1580321" cy="1058242"/>
          </a:xfrm>
          <a:prstGeom prst="bentArrow">
            <a:avLst>
              <a:gd name="adj1" fmla="val 16406"/>
              <a:gd name="adj2" fmla="val 16583"/>
              <a:gd name="adj3" fmla="val 44492"/>
              <a:gd name="adj4" fmla="val 59698"/>
            </a:avLst>
          </a:prstGeom>
          <a:solidFill>
            <a:srgbClr val="00B0F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EE1DB36-9254-2744-9D14-D47F051702FF}"/>
              </a:ext>
            </a:extLst>
          </p:cNvPr>
          <p:cNvCxnSpPr>
            <a:stCxn id="4" idx="3"/>
            <a:endCxn id="5" idx="1"/>
          </p:cNvCxnSpPr>
          <p:nvPr/>
        </p:nvCxnSpPr>
        <p:spPr>
          <a:xfrm>
            <a:off x="4820478" y="3820285"/>
            <a:ext cx="1520690" cy="0"/>
          </a:xfrm>
          <a:prstGeom prst="straightConnector1">
            <a:avLst/>
          </a:prstGeom>
          <a:ln w="127000">
            <a:solidFill>
              <a:srgbClr val="EE2E2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541839D4-3021-7844-BD7E-F094DFA1196D}"/>
              </a:ext>
            </a:extLst>
          </p:cNvPr>
          <p:cNvSpPr/>
          <p:nvPr/>
        </p:nvSpPr>
        <p:spPr>
          <a:xfrm>
            <a:off x="1202635" y="3020184"/>
            <a:ext cx="3617843" cy="1600201"/>
          </a:xfrm>
          <a:prstGeom prst="rect">
            <a:avLst/>
          </a:prstGeom>
          <a:solidFill>
            <a:srgbClr val="0039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Step 1: Unanimous Consent for at-large teams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7C2562E-4408-BD42-9AE0-E5C91BB35677}"/>
              </a:ext>
            </a:extLst>
          </p:cNvPr>
          <p:cNvSpPr/>
          <p:nvPr/>
        </p:nvSpPr>
        <p:spPr>
          <a:xfrm>
            <a:off x="6341168" y="3020184"/>
            <a:ext cx="3617843" cy="1600201"/>
          </a:xfrm>
          <a:prstGeom prst="rect">
            <a:avLst/>
          </a:prstGeom>
          <a:solidFill>
            <a:srgbClr val="0039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Step 2: Selection of remaining at-large teams in an iterative process</a:t>
            </a:r>
          </a:p>
        </p:txBody>
      </p:sp>
    </p:spTree>
    <p:extLst>
      <p:ext uri="{BB962C8B-B14F-4D97-AF65-F5344CB8AC3E}">
        <p14:creationId xmlns:p14="http://schemas.microsoft.com/office/powerpoint/2010/main" val="2774233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26273-13E8-CC43-9567-F6F77920D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Selection Process Overview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50249F0-3FEB-A646-859C-856D84600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A4F90-71DC-4D4B-B302-916506524FA9}" type="slidenum">
              <a:rPr lang="en-US" smtClean="0"/>
              <a:t>5</a:t>
            </a:fld>
            <a:endParaRPr lang="en-US"/>
          </a:p>
        </p:txBody>
      </p:sp>
      <p:sp>
        <p:nvSpPr>
          <p:cNvPr id="7" name="Bent Arrow 6">
            <a:extLst>
              <a:ext uri="{FF2B5EF4-FFF2-40B4-BE49-F238E27FC236}">
                <a16:creationId xmlns:a16="http://schemas.microsoft.com/office/drawing/2014/main" id="{34B4B621-78AD-0546-AA50-9741BBAC7D31}"/>
              </a:ext>
            </a:extLst>
          </p:cNvPr>
          <p:cNvSpPr/>
          <p:nvPr/>
        </p:nvSpPr>
        <p:spPr>
          <a:xfrm>
            <a:off x="2668658" y="1958009"/>
            <a:ext cx="1580321" cy="1058242"/>
          </a:xfrm>
          <a:prstGeom prst="bentArrow">
            <a:avLst>
              <a:gd name="adj1" fmla="val 16406"/>
              <a:gd name="adj2" fmla="val 16583"/>
              <a:gd name="adj3" fmla="val 44492"/>
              <a:gd name="adj4" fmla="val 59698"/>
            </a:avLst>
          </a:prstGeom>
          <a:solidFill>
            <a:srgbClr val="00B0F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Bent Arrow 8">
            <a:extLst>
              <a:ext uri="{FF2B5EF4-FFF2-40B4-BE49-F238E27FC236}">
                <a16:creationId xmlns:a16="http://schemas.microsoft.com/office/drawing/2014/main" id="{CD82B804-24A9-0B4C-9D36-4FEB72762E40}"/>
              </a:ext>
            </a:extLst>
          </p:cNvPr>
          <p:cNvSpPr/>
          <p:nvPr/>
        </p:nvSpPr>
        <p:spPr>
          <a:xfrm>
            <a:off x="6912667" y="1969584"/>
            <a:ext cx="1580321" cy="1058242"/>
          </a:xfrm>
          <a:prstGeom prst="bentArrow">
            <a:avLst>
              <a:gd name="adj1" fmla="val 16406"/>
              <a:gd name="adj2" fmla="val 16583"/>
              <a:gd name="adj3" fmla="val 44492"/>
              <a:gd name="adj4" fmla="val 59698"/>
            </a:avLst>
          </a:prstGeom>
          <a:solidFill>
            <a:srgbClr val="00B0F0"/>
          </a:solidFill>
          <a:ln>
            <a:noFill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EE1DB36-9254-2744-9D14-D47F051702FF}"/>
              </a:ext>
            </a:extLst>
          </p:cNvPr>
          <p:cNvCxnSpPr>
            <a:stCxn id="4" idx="3"/>
            <a:endCxn id="5" idx="1"/>
          </p:cNvCxnSpPr>
          <p:nvPr/>
        </p:nvCxnSpPr>
        <p:spPr>
          <a:xfrm>
            <a:off x="4820478" y="3820285"/>
            <a:ext cx="1520690" cy="0"/>
          </a:xfrm>
          <a:prstGeom prst="straightConnector1">
            <a:avLst/>
          </a:prstGeom>
          <a:ln w="127000">
            <a:solidFill>
              <a:srgbClr val="EE2E24">
                <a:alpha val="25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A6F831F2-49DB-1946-9CD8-8B2335B057D0}"/>
              </a:ext>
            </a:extLst>
          </p:cNvPr>
          <p:cNvSpPr/>
          <p:nvPr/>
        </p:nvSpPr>
        <p:spPr>
          <a:xfrm>
            <a:off x="8690112" y="5220940"/>
            <a:ext cx="2663688" cy="53103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Not selected for national’s</a:t>
            </a:r>
          </a:p>
        </p:txBody>
      </p:sp>
      <p:sp>
        <p:nvSpPr>
          <p:cNvPr id="14" name="Bent Arrow 13">
            <a:extLst>
              <a:ext uri="{FF2B5EF4-FFF2-40B4-BE49-F238E27FC236}">
                <a16:creationId xmlns:a16="http://schemas.microsoft.com/office/drawing/2014/main" id="{72F771AA-F7D3-5143-A69E-6615F16DE1D3}"/>
              </a:ext>
            </a:extLst>
          </p:cNvPr>
          <p:cNvSpPr/>
          <p:nvPr/>
        </p:nvSpPr>
        <p:spPr>
          <a:xfrm>
            <a:off x="7109791" y="4620385"/>
            <a:ext cx="1580321" cy="1058242"/>
          </a:xfrm>
          <a:prstGeom prst="bentArrow">
            <a:avLst>
              <a:gd name="adj1" fmla="val 16406"/>
              <a:gd name="adj2" fmla="val 16583"/>
              <a:gd name="adj3" fmla="val 44492"/>
              <a:gd name="adj4" fmla="val 59698"/>
            </a:avLst>
          </a:prstGeom>
          <a:solidFill>
            <a:srgbClr val="EE2E24"/>
          </a:solidFill>
          <a:ln>
            <a:noFill/>
          </a:ln>
          <a:scene3d>
            <a:camera prst="orthographicFront">
              <a:rot lat="1080000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41839D4-3021-7844-BD7E-F094DFA1196D}"/>
              </a:ext>
            </a:extLst>
          </p:cNvPr>
          <p:cNvSpPr/>
          <p:nvPr/>
        </p:nvSpPr>
        <p:spPr>
          <a:xfrm>
            <a:off x="1202635" y="3020184"/>
            <a:ext cx="3617843" cy="1600201"/>
          </a:xfrm>
          <a:prstGeom prst="rect">
            <a:avLst/>
          </a:prstGeom>
          <a:solidFill>
            <a:srgbClr val="00394A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Step 1: Unanimous Consent for at-large teams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7C2562E-4408-BD42-9AE0-E5C91BB35677}"/>
              </a:ext>
            </a:extLst>
          </p:cNvPr>
          <p:cNvSpPr/>
          <p:nvPr/>
        </p:nvSpPr>
        <p:spPr>
          <a:xfrm>
            <a:off x="6341168" y="3020184"/>
            <a:ext cx="3617843" cy="1600201"/>
          </a:xfrm>
          <a:prstGeom prst="rect">
            <a:avLst/>
          </a:prstGeom>
          <a:solidFill>
            <a:srgbClr val="0039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Step 2: Selection of remaining at-large teams in an iterative process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492C048-BD77-BC48-84DB-D135A2E0EAEF}"/>
              </a:ext>
            </a:extLst>
          </p:cNvPr>
          <p:cNvSpPr/>
          <p:nvPr/>
        </p:nvSpPr>
        <p:spPr>
          <a:xfrm>
            <a:off x="4248979" y="1690688"/>
            <a:ext cx="2663688" cy="9144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At-large national’s field</a:t>
            </a:r>
          </a:p>
        </p:txBody>
      </p:sp>
    </p:spTree>
    <p:extLst>
      <p:ext uri="{BB962C8B-B14F-4D97-AF65-F5344CB8AC3E}">
        <p14:creationId xmlns:p14="http://schemas.microsoft.com/office/powerpoint/2010/main" val="26058828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26273-13E8-CC43-9567-F6F77920D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Selection Process Overview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50249F0-3FEB-A646-859C-856D84600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A4F90-71DC-4D4B-B302-916506524FA9}" type="slidenum">
              <a:rPr lang="en-US" smtClean="0"/>
              <a:t>6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492C048-BD77-BC48-84DB-D135A2E0EAEF}"/>
              </a:ext>
            </a:extLst>
          </p:cNvPr>
          <p:cNvSpPr/>
          <p:nvPr/>
        </p:nvSpPr>
        <p:spPr>
          <a:xfrm>
            <a:off x="4248979" y="1690688"/>
            <a:ext cx="2663688" cy="9144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At-large national’s field</a:t>
            </a:r>
          </a:p>
        </p:txBody>
      </p:sp>
      <p:sp>
        <p:nvSpPr>
          <p:cNvPr id="7" name="Bent Arrow 6">
            <a:extLst>
              <a:ext uri="{FF2B5EF4-FFF2-40B4-BE49-F238E27FC236}">
                <a16:creationId xmlns:a16="http://schemas.microsoft.com/office/drawing/2014/main" id="{34B4B621-78AD-0546-AA50-9741BBAC7D31}"/>
              </a:ext>
            </a:extLst>
          </p:cNvPr>
          <p:cNvSpPr/>
          <p:nvPr/>
        </p:nvSpPr>
        <p:spPr>
          <a:xfrm>
            <a:off x="2668658" y="1958009"/>
            <a:ext cx="1580321" cy="1058242"/>
          </a:xfrm>
          <a:prstGeom prst="bentArrow">
            <a:avLst>
              <a:gd name="adj1" fmla="val 16406"/>
              <a:gd name="adj2" fmla="val 16583"/>
              <a:gd name="adj3" fmla="val 44492"/>
              <a:gd name="adj4" fmla="val 59698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Bent Arrow 8">
            <a:extLst>
              <a:ext uri="{FF2B5EF4-FFF2-40B4-BE49-F238E27FC236}">
                <a16:creationId xmlns:a16="http://schemas.microsoft.com/office/drawing/2014/main" id="{CD82B804-24A9-0B4C-9D36-4FEB72762E40}"/>
              </a:ext>
            </a:extLst>
          </p:cNvPr>
          <p:cNvSpPr/>
          <p:nvPr/>
        </p:nvSpPr>
        <p:spPr>
          <a:xfrm>
            <a:off x="6912667" y="1969584"/>
            <a:ext cx="1580321" cy="1058242"/>
          </a:xfrm>
          <a:prstGeom prst="bentArrow">
            <a:avLst>
              <a:gd name="adj1" fmla="val 16406"/>
              <a:gd name="adj2" fmla="val 16583"/>
              <a:gd name="adj3" fmla="val 44492"/>
              <a:gd name="adj4" fmla="val 59698"/>
            </a:avLst>
          </a:prstGeom>
          <a:solidFill>
            <a:srgbClr val="00B0F0"/>
          </a:solidFill>
          <a:ln>
            <a:noFill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EE1DB36-9254-2744-9D14-D47F051702FF}"/>
              </a:ext>
            </a:extLst>
          </p:cNvPr>
          <p:cNvCxnSpPr>
            <a:stCxn id="4" idx="3"/>
            <a:endCxn id="5" idx="1"/>
          </p:cNvCxnSpPr>
          <p:nvPr/>
        </p:nvCxnSpPr>
        <p:spPr>
          <a:xfrm>
            <a:off x="4820478" y="3820285"/>
            <a:ext cx="1520690" cy="0"/>
          </a:xfrm>
          <a:prstGeom prst="straightConnector1">
            <a:avLst/>
          </a:prstGeom>
          <a:ln w="127000">
            <a:solidFill>
              <a:srgbClr val="EE2E2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A6F831F2-49DB-1946-9CD8-8B2335B057D0}"/>
              </a:ext>
            </a:extLst>
          </p:cNvPr>
          <p:cNvSpPr/>
          <p:nvPr/>
        </p:nvSpPr>
        <p:spPr>
          <a:xfrm>
            <a:off x="8690112" y="5220940"/>
            <a:ext cx="2663688" cy="53103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Not selected for national’s</a:t>
            </a:r>
          </a:p>
        </p:txBody>
      </p:sp>
      <p:sp>
        <p:nvSpPr>
          <p:cNvPr id="14" name="Bent Arrow 13">
            <a:extLst>
              <a:ext uri="{FF2B5EF4-FFF2-40B4-BE49-F238E27FC236}">
                <a16:creationId xmlns:a16="http://schemas.microsoft.com/office/drawing/2014/main" id="{72F771AA-F7D3-5143-A69E-6615F16DE1D3}"/>
              </a:ext>
            </a:extLst>
          </p:cNvPr>
          <p:cNvSpPr/>
          <p:nvPr/>
        </p:nvSpPr>
        <p:spPr>
          <a:xfrm>
            <a:off x="7109791" y="4620385"/>
            <a:ext cx="1580321" cy="1058242"/>
          </a:xfrm>
          <a:prstGeom prst="bentArrow">
            <a:avLst>
              <a:gd name="adj1" fmla="val 16406"/>
              <a:gd name="adj2" fmla="val 16583"/>
              <a:gd name="adj3" fmla="val 44492"/>
              <a:gd name="adj4" fmla="val 59698"/>
            </a:avLst>
          </a:prstGeom>
          <a:solidFill>
            <a:srgbClr val="EE2E24"/>
          </a:solidFill>
          <a:ln>
            <a:noFill/>
          </a:ln>
          <a:scene3d>
            <a:camera prst="orthographicFront">
              <a:rot lat="1080000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41839D4-3021-7844-BD7E-F094DFA1196D}"/>
              </a:ext>
            </a:extLst>
          </p:cNvPr>
          <p:cNvSpPr/>
          <p:nvPr/>
        </p:nvSpPr>
        <p:spPr>
          <a:xfrm>
            <a:off x="1202635" y="3020184"/>
            <a:ext cx="3617843" cy="1600201"/>
          </a:xfrm>
          <a:prstGeom prst="rect">
            <a:avLst/>
          </a:prstGeom>
          <a:solidFill>
            <a:srgbClr val="0039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Step 1: Unanimous Consent for at-large teams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7C2562E-4408-BD42-9AE0-E5C91BB35677}"/>
              </a:ext>
            </a:extLst>
          </p:cNvPr>
          <p:cNvSpPr/>
          <p:nvPr/>
        </p:nvSpPr>
        <p:spPr>
          <a:xfrm>
            <a:off x="6341168" y="3020184"/>
            <a:ext cx="3617843" cy="1600201"/>
          </a:xfrm>
          <a:prstGeom prst="rect">
            <a:avLst/>
          </a:prstGeom>
          <a:solidFill>
            <a:srgbClr val="0039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Step 2: Selection of remaining at-large teams in an iterative process</a:t>
            </a:r>
          </a:p>
        </p:txBody>
      </p:sp>
    </p:spTree>
    <p:extLst>
      <p:ext uri="{BB962C8B-B14F-4D97-AF65-F5344CB8AC3E}">
        <p14:creationId xmlns:p14="http://schemas.microsoft.com/office/powerpoint/2010/main" val="40649736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5E84C-121C-514E-8AFF-E0C4A9083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1: Initial Ballot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12FFDA-C66A-234D-8AC0-270F9E32F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Each committee member fills out an initial ballot</a:t>
            </a:r>
          </a:p>
          <a:p>
            <a:pPr marL="0" indent="0">
              <a:buNone/>
            </a:pPr>
            <a:r>
              <a:rPr lang="en-US" dirty="0"/>
              <a:t>This step can be done prior to conference championships</a:t>
            </a:r>
          </a:p>
          <a:p>
            <a:pPr lvl="1"/>
            <a:r>
              <a:rPr lang="en-US" dirty="0"/>
              <a:t>Expedites announcement of national’s field</a:t>
            </a:r>
          </a:p>
          <a:p>
            <a:pPr marL="0" indent="0">
              <a:buNone/>
            </a:pPr>
            <a:r>
              <a:rPr lang="en-US" dirty="0"/>
              <a:t>Will require extreme secrecy of all committee members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Ballot will be divided into two columns</a:t>
            </a:r>
          </a:p>
          <a:p>
            <a:pPr lvl="1"/>
            <a:r>
              <a:rPr lang="en-US" dirty="0"/>
              <a:t>Column 1: clear national’s contenders based on previous year’s performance</a:t>
            </a:r>
          </a:p>
          <a:p>
            <a:pPr lvl="1"/>
            <a:r>
              <a:rPr lang="en-US" dirty="0"/>
              <a:t>Column 2: potential national’s contenders that require further comparison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F5BB40-EF73-A349-83AE-0C7ED9371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A4F90-71DC-4D4B-B302-916506524FA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524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5E84C-121C-514E-8AFF-E0C4A9083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1: Initial Ballot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12FFDA-C66A-234D-8AC0-270F9E32F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/>
              <a:t>Column 1: </a:t>
            </a:r>
            <a:r>
              <a:rPr lang="en-US" dirty="0"/>
              <a:t>Teams that definitely should be in the national’s field</a:t>
            </a:r>
          </a:p>
          <a:p>
            <a:pPr lvl="1"/>
            <a:r>
              <a:rPr lang="en-US" dirty="0"/>
              <a:t>Each committee member may select a maximum of 2/3 of available AL berths </a:t>
            </a:r>
            <a:br>
              <a:rPr lang="en-US" dirty="0"/>
            </a:br>
            <a:r>
              <a:rPr lang="en-US" dirty="0"/>
              <a:t>for this columns</a:t>
            </a:r>
          </a:p>
          <a:p>
            <a:pPr lvl="1"/>
            <a:r>
              <a:rPr lang="en-US" dirty="0"/>
              <a:t>Exemplary performance over the year regardless of conference championship</a:t>
            </a:r>
          </a:p>
          <a:p>
            <a:pPr lvl="1"/>
            <a:r>
              <a:rPr lang="en-US" dirty="0"/>
              <a:t>Can be done prior to conference championships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u="sng" dirty="0"/>
              <a:t>Column 2:</a:t>
            </a:r>
            <a:r>
              <a:rPr lang="en-US" dirty="0"/>
              <a:t> Teams that merit a national’s berth but need further evaluation</a:t>
            </a:r>
          </a:p>
          <a:p>
            <a:pPr lvl="1"/>
            <a:r>
              <a:rPr lang="en-US" dirty="0"/>
              <a:t>No limit on selection into this group</a:t>
            </a:r>
          </a:p>
          <a:p>
            <a:pPr lvl="1"/>
            <a:r>
              <a:rPr lang="en-US" dirty="0"/>
              <a:t>Can be formed prior to championships but evaluated after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F5BB40-EF73-A349-83AE-0C7ED9371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A4F90-71DC-4D4B-B302-916506524FA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0999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2532E-8395-2B44-AF74-195BCD1BE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1: Unanimous Consent Teams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B4FD352-819A-F441-8418-7E9ACBB69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A4F90-71DC-4D4B-B302-916506524FA9}" type="slidenum">
              <a:rPr lang="en-US" smtClean="0"/>
              <a:t>9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55A6B5A-FBA8-1C42-87C5-D90514C584F8}"/>
              </a:ext>
            </a:extLst>
          </p:cNvPr>
          <p:cNvSpPr/>
          <p:nvPr/>
        </p:nvSpPr>
        <p:spPr>
          <a:xfrm>
            <a:off x="944217" y="3020184"/>
            <a:ext cx="3876261" cy="1600201"/>
          </a:xfrm>
          <a:prstGeom prst="rect">
            <a:avLst/>
          </a:prstGeom>
          <a:solidFill>
            <a:srgbClr val="0039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Column 1 Teams: </a:t>
            </a:r>
          </a:p>
          <a:p>
            <a:pPr algn="ctr"/>
            <a:r>
              <a:rPr lang="en-US" sz="2400" b="1" dirty="0"/>
              <a:t>Definitive Selection</a:t>
            </a:r>
          </a:p>
          <a:p>
            <a:pPr algn="ctr"/>
            <a:r>
              <a:rPr lang="en-US" sz="1600" b="1" dirty="0"/>
              <a:t>(Attendance regardless of AQ)</a:t>
            </a:r>
            <a:endParaRPr lang="en-US" sz="1400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06429D-41AB-0D47-96A0-68D500645E56}"/>
              </a:ext>
            </a:extLst>
          </p:cNvPr>
          <p:cNvSpPr/>
          <p:nvPr/>
        </p:nvSpPr>
        <p:spPr>
          <a:xfrm>
            <a:off x="6082750" y="3020184"/>
            <a:ext cx="3876261" cy="1600201"/>
          </a:xfrm>
          <a:prstGeom prst="rect">
            <a:avLst/>
          </a:prstGeom>
          <a:solidFill>
            <a:srgbClr val="0039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Column 2 Teams: </a:t>
            </a:r>
          </a:p>
          <a:p>
            <a:pPr algn="ctr"/>
            <a:r>
              <a:rPr lang="en-US" sz="2400" b="1" dirty="0"/>
              <a:t>Under Consideration</a:t>
            </a:r>
          </a:p>
          <a:p>
            <a:pPr algn="ctr"/>
            <a:r>
              <a:rPr lang="en-US" sz="1600" b="1" dirty="0"/>
              <a:t>(Needs comparison) </a:t>
            </a:r>
          </a:p>
        </p:txBody>
      </p:sp>
    </p:spTree>
    <p:extLst>
      <p:ext uri="{BB962C8B-B14F-4D97-AF65-F5344CB8AC3E}">
        <p14:creationId xmlns:p14="http://schemas.microsoft.com/office/powerpoint/2010/main" val="2059633627"/>
      </p:ext>
    </p:extLst>
  </p:cSld>
  <p:clrMapOvr>
    <a:masterClrMapping/>
  </p:clrMapOvr>
</p:sld>
</file>

<file path=ppt/theme/theme1.xml><?xml version="1.0" encoding="utf-8"?>
<a:theme xmlns:a="http://schemas.openxmlformats.org/drawingml/2006/main" name="ICSA">
  <a:themeElements>
    <a:clrScheme name="Custom 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D120E"/>
      </a:accent1>
      <a:accent2>
        <a:srgbClr val="00161D"/>
      </a:accent2>
      <a:accent3>
        <a:srgbClr val="450C09"/>
      </a:accent3>
      <a:accent4>
        <a:srgbClr val="003C4F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ICSA">
      <a:majorFont>
        <a:latin typeface="Levenim M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1030</Words>
  <Application>Microsoft Macintosh PowerPoint</Application>
  <PresentationFormat>Widescreen</PresentationFormat>
  <Paragraphs>177</Paragraphs>
  <Slides>20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Levenim MT</vt:lpstr>
      <vt:lpstr>ICSA</vt:lpstr>
      <vt:lpstr>CHAMPIOSHIP COMMITTEE REPORT</vt:lpstr>
      <vt:lpstr>Selection Process Overview</vt:lpstr>
      <vt:lpstr>Selection Process Overview</vt:lpstr>
      <vt:lpstr>Selection Process Overview</vt:lpstr>
      <vt:lpstr>Selection Process Overview</vt:lpstr>
      <vt:lpstr>Selection Process Overview</vt:lpstr>
      <vt:lpstr>Step 1: Initial Ballot</vt:lpstr>
      <vt:lpstr>Step 1: Initial Ballot</vt:lpstr>
      <vt:lpstr>Step 1: Unanimous Consent Teams</vt:lpstr>
      <vt:lpstr>Step 1: Unanimous Consent Teams</vt:lpstr>
      <vt:lpstr>Step 1: Under Consideration Teams</vt:lpstr>
      <vt:lpstr>Step 1: Under Consideration Teams</vt:lpstr>
      <vt:lpstr>Step 1: Under Consideration Teams</vt:lpstr>
      <vt:lpstr>Step 1: Initial Ballot</vt:lpstr>
      <vt:lpstr>Step 2: Under Consideration Teams </vt:lpstr>
      <vt:lpstr>Step 2: Under Consideration Teams </vt:lpstr>
      <vt:lpstr>Step 2: Under Consideration Teams </vt:lpstr>
      <vt:lpstr>Step 2: Under Consideration Teams </vt:lpstr>
      <vt:lpstr>Step 2: Under Consideration Teams </vt:lpstr>
      <vt:lpstr>Step 2: Under Consideration Teams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Magliola, Dana A</dc:creator>
  <cp:lastModifiedBy>Brian Tobelmann</cp:lastModifiedBy>
  <cp:revision>49</cp:revision>
  <dcterms:created xsi:type="dcterms:W3CDTF">2019-12-31T14:30:39Z</dcterms:created>
  <dcterms:modified xsi:type="dcterms:W3CDTF">2020-05-30T15:22:39Z</dcterms:modified>
</cp:coreProperties>
</file>